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  <p:sldMasterId id="2147483653" r:id="rId6"/>
  </p:sldMasterIdLst>
  <p:notesMasterIdLst>
    <p:notesMasterId r:id="rId21"/>
  </p:notesMasterIdLst>
  <p:sldIdLst>
    <p:sldId id="256" r:id="rId7"/>
    <p:sldId id="336" r:id="rId8"/>
    <p:sldId id="284" r:id="rId9"/>
    <p:sldId id="335" r:id="rId10"/>
    <p:sldId id="338" r:id="rId11"/>
    <p:sldId id="349" r:id="rId12"/>
    <p:sldId id="342" r:id="rId13"/>
    <p:sldId id="350" r:id="rId14"/>
    <p:sldId id="301" r:id="rId15"/>
    <p:sldId id="302" r:id="rId16"/>
    <p:sldId id="306" r:id="rId17"/>
    <p:sldId id="345" r:id="rId18"/>
    <p:sldId id="346" r:id="rId19"/>
    <p:sldId id="347" r:id="rId2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9941"/>
    <a:srgbClr val="A4D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0196" autoAdjust="0"/>
  </p:normalViewPr>
  <p:slideViewPr>
    <p:cSldViewPr>
      <p:cViewPr varScale="1">
        <p:scale>
          <a:sx n="81" d="100"/>
          <a:sy n="81" d="100"/>
        </p:scale>
        <p:origin x="1110" y="84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929F6D-B020-4923-8C1F-EC5E498213BE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8156F1FF-F55C-44CA-AA39-9CFB933877D4}">
      <dgm:prSet phldrT="[Szöveg]"/>
      <dgm:spPr/>
      <dgm:t>
        <a:bodyPr/>
        <a:lstStyle/>
        <a:p>
          <a:r>
            <a:rPr lang="hu-HU" dirty="0"/>
            <a:t>Etikai kódex</a:t>
          </a:r>
        </a:p>
      </dgm:t>
    </dgm:pt>
    <dgm:pt modelId="{DD25E81D-89AD-4DB8-89A6-BB123FAAEFA0}" type="parTrans" cxnId="{909243ED-60B3-4E87-9BA7-98558109E0F9}">
      <dgm:prSet/>
      <dgm:spPr/>
      <dgm:t>
        <a:bodyPr/>
        <a:lstStyle/>
        <a:p>
          <a:endParaRPr lang="hu-HU"/>
        </a:p>
      </dgm:t>
    </dgm:pt>
    <dgm:pt modelId="{E052509D-3C17-486E-B038-4370112826CA}" type="sibTrans" cxnId="{909243ED-60B3-4E87-9BA7-98558109E0F9}">
      <dgm:prSet/>
      <dgm:spPr/>
      <dgm:t>
        <a:bodyPr/>
        <a:lstStyle/>
        <a:p>
          <a:endParaRPr lang="hu-HU"/>
        </a:p>
      </dgm:t>
    </dgm:pt>
    <dgm:pt modelId="{EFD2295B-51E0-4A0B-84AE-DDA2AC5A0E35}">
      <dgm:prSet phldrT="[Szöveg]"/>
      <dgm:spPr/>
      <dgm:t>
        <a:bodyPr/>
        <a:lstStyle/>
        <a:p>
          <a:r>
            <a:rPr lang="hu-HU" dirty="0"/>
            <a:t>általános etikai irányelvek (minden szereplőre vonatkozóan)</a:t>
          </a:r>
        </a:p>
      </dgm:t>
    </dgm:pt>
    <dgm:pt modelId="{9CA3EE50-3726-4918-9160-5DB039E8055F}" type="parTrans" cxnId="{2F96458F-759F-4699-B9A8-682B93FC7980}">
      <dgm:prSet/>
      <dgm:spPr/>
      <dgm:t>
        <a:bodyPr/>
        <a:lstStyle/>
        <a:p>
          <a:endParaRPr lang="hu-HU"/>
        </a:p>
      </dgm:t>
    </dgm:pt>
    <dgm:pt modelId="{2B30D370-545A-440D-A053-3FDA50724DC3}" type="sibTrans" cxnId="{2F96458F-759F-4699-B9A8-682B93FC7980}">
      <dgm:prSet/>
      <dgm:spPr/>
      <dgm:t>
        <a:bodyPr/>
        <a:lstStyle/>
        <a:p>
          <a:endParaRPr lang="hu-HU"/>
        </a:p>
      </dgm:t>
    </dgm:pt>
    <dgm:pt modelId="{278E8916-1375-4BC3-A57B-442583384319}">
      <dgm:prSet phldrT="[Szöveg]"/>
      <dgm:spPr/>
      <dgm:t>
        <a:bodyPr/>
        <a:lstStyle/>
        <a:p>
          <a:r>
            <a:rPr lang="hu-HU" dirty="0"/>
            <a:t>Általános viselkedési </a:t>
          </a:r>
        </a:p>
        <a:p>
          <a:r>
            <a:rPr lang="hu-HU" dirty="0"/>
            <a:t>kódex</a:t>
          </a:r>
        </a:p>
      </dgm:t>
    </dgm:pt>
    <dgm:pt modelId="{1C3FEB82-403B-4364-B047-C461FBF39E9D}" type="parTrans" cxnId="{354E8005-B603-44DB-853E-A4A2EF2B8E18}">
      <dgm:prSet/>
      <dgm:spPr/>
      <dgm:t>
        <a:bodyPr/>
        <a:lstStyle/>
        <a:p>
          <a:endParaRPr lang="hu-HU"/>
        </a:p>
      </dgm:t>
    </dgm:pt>
    <dgm:pt modelId="{8C9D8DC0-3B77-40F5-814A-7000488C7A4A}" type="sibTrans" cxnId="{354E8005-B603-44DB-853E-A4A2EF2B8E18}">
      <dgm:prSet/>
      <dgm:spPr/>
      <dgm:t>
        <a:bodyPr/>
        <a:lstStyle/>
        <a:p>
          <a:endParaRPr lang="hu-HU"/>
        </a:p>
      </dgm:t>
    </dgm:pt>
    <dgm:pt modelId="{8D30BC7B-94AB-4908-9262-BC07A233F376}">
      <dgm:prSet phldrT="[Szöveg]"/>
      <dgm:spPr/>
      <dgm:t>
        <a:bodyPr/>
        <a:lstStyle/>
        <a:p>
          <a:r>
            <a:rPr lang="hu-HU" dirty="0"/>
            <a:t>Az etikai irányelvek átültetése általánosan elvárt vagy kerülendő tettekbe</a:t>
          </a:r>
        </a:p>
      </dgm:t>
    </dgm:pt>
    <dgm:pt modelId="{B3993C9D-1BBF-406E-B59D-887C651A31B9}" type="parTrans" cxnId="{D5CA2EBB-D637-47E7-9434-98BEDD1A5FA5}">
      <dgm:prSet/>
      <dgm:spPr/>
      <dgm:t>
        <a:bodyPr/>
        <a:lstStyle/>
        <a:p>
          <a:endParaRPr lang="hu-HU"/>
        </a:p>
      </dgm:t>
    </dgm:pt>
    <dgm:pt modelId="{9A2C9B59-3C02-48F7-B2DF-0FE4A8B6FB20}" type="sibTrans" cxnId="{D5CA2EBB-D637-47E7-9434-98BEDD1A5FA5}">
      <dgm:prSet/>
      <dgm:spPr/>
      <dgm:t>
        <a:bodyPr/>
        <a:lstStyle/>
        <a:p>
          <a:endParaRPr lang="hu-HU"/>
        </a:p>
      </dgm:t>
    </dgm:pt>
    <dgm:pt modelId="{42D1E985-2D33-4222-BD93-10C220A7E593}">
      <dgm:prSet phldrT="[Szöveg]"/>
      <dgm:spPr/>
      <dgm:t>
        <a:bodyPr/>
        <a:lstStyle/>
        <a:p>
          <a:r>
            <a:rPr lang="hu-HU" dirty="0"/>
            <a:t>Desztinációs viselkedési kódex</a:t>
          </a:r>
        </a:p>
      </dgm:t>
    </dgm:pt>
    <dgm:pt modelId="{D5CAB336-7489-4C25-BFE9-C2F49AA4922B}" type="parTrans" cxnId="{E75BA58E-0E96-45F3-A7B0-D408F79E5120}">
      <dgm:prSet/>
      <dgm:spPr/>
      <dgm:t>
        <a:bodyPr/>
        <a:lstStyle/>
        <a:p>
          <a:endParaRPr lang="hu-HU"/>
        </a:p>
      </dgm:t>
    </dgm:pt>
    <dgm:pt modelId="{69E636D5-02F4-4031-B180-0FFF92650276}" type="sibTrans" cxnId="{E75BA58E-0E96-45F3-A7B0-D408F79E5120}">
      <dgm:prSet/>
      <dgm:spPr/>
      <dgm:t>
        <a:bodyPr/>
        <a:lstStyle/>
        <a:p>
          <a:endParaRPr lang="hu-HU"/>
        </a:p>
      </dgm:t>
    </dgm:pt>
    <dgm:pt modelId="{C09AEDF4-2095-4554-A143-608A3AE0F646}">
      <dgm:prSet phldrT="[Szöveg]"/>
      <dgm:spPr/>
      <dgm:t>
        <a:bodyPr/>
        <a:lstStyle/>
        <a:p>
          <a:r>
            <a:rPr lang="hu-HU" dirty="0"/>
            <a:t>Az etikai irányelvek átültetése a konkrét desztinációban elvárt és kerülendő tettekre</a:t>
          </a:r>
        </a:p>
      </dgm:t>
    </dgm:pt>
    <dgm:pt modelId="{A230D1BE-70CE-4976-92BA-8D50403FECB0}" type="parTrans" cxnId="{CF98AB3E-A103-4A18-87D1-6E1F4132734A}">
      <dgm:prSet/>
      <dgm:spPr/>
      <dgm:t>
        <a:bodyPr/>
        <a:lstStyle/>
        <a:p>
          <a:endParaRPr lang="hu-HU"/>
        </a:p>
      </dgm:t>
    </dgm:pt>
    <dgm:pt modelId="{5BF28043-5523-4A86-A955-729C17C0F70F}" type="sibTrans" cxnId="{CF98AB3E-A103-4A18-87D1-6E1F4132734A}">
      <dgm:prSet/>
      <dgm:spPr/>
      <dgm:t>
        <a:bodyPr/>
        <a:lstStyle/>
        <a:p>
          <a:endParaRPr lang="hu-HU"/>
        </a:p>
      </dgm:t>
    </dgm:pt>
    <dgm:pt modelId="{7B788194-A148-47EF-B32A-104B7351FE0B}" type="pres">
      <dgm:prSet presAssocID="{91929F6D-B020-4923-8C1F-EC5E498213BE}" presName="Name0" presStyleCnt="0">
        <dgm:presLayoutVars>
          <dgm:dir/>
          <dgm:animLvl val="lvl"/>
          <dgm:resizeHandles val="exact"/>
        </dgm:presLayoutVars>
      </dgm:prSet>
      <dgm:spPr/>
    </dgm:pt>
    <dgm:pt modelId="{860008EA-8B6C-4C99-95F5-787962A99223}" type="pres">
      <dgm:prSet presAssocID="{91929F6D-B020-4923-8C1F-EC5E498213BE}" presName="tSp" presStyleCnt="0"/>
      <dgm:spPr/>
    </dgm:pt>
    <dgm:pt modelId="{3C5C926D-7F40-4782-8F62-5DA48E29474E}" type="pres">
      <dgm:prSet presAssocID="{91929F6D-B020-4923-8C1F-EC5E498213BE}" presName="bSp" presStyleCnt="0"/>
      <dgm:spPr/>
    </dgm:pt>
    <dgm:pt modelId="{F8B5F62C-DE30-468F-BF65-D857621B035D}" type="pres">
      <dgm:prSet presAssocID="{91929F6D-B020-4923-8C1F-EC5E498213BE}" presName="process" presStyleCnt="0"/>
      <dgm:spPr/>
    </dgm:pt>
    <dgm:pt modelId="{E3B62AF8-A76C-4934-9E08-1470C9E2FAFE}" type="pres">
      <dgm:prSet presAssocID="{8156F1FF-F55C-44CA-AA39-9CFB933877D4}" presName="composite1" presStyleCnt="0"/>
      <dgm:spPr/>
    </dgm:pt>
    <dgm:pt modelId="{81656157-230F-4A30-8256-36A858205746}" type="pres">
      <dgm:prSet presAssocID="{8156F1FF-F55C-44CA-AA39-9CFB933877D4}" presName="dummyNode1" presStyleLbl="node1" presStyleIdx="0" presStyleCnt="3"/>
      <dgm:spPr/>
    </dgm:pt>
    <dgm:pt modelId="{9B8822BB-EEEC-4CDB-9BD6-A1B2717097C6}" type="pres">
      <dgm:prSet presAssocID="{8156F1FF-F55C-44CA-AA39-9CFB933877D4}" presName="childNode1" presStyleLbl="bgAcc1" presStyleIdx="0" presStyleCnt="3">
        <dgm:presLayoutVars>
          <dgm:bulletEnabled val="1"/>
        </dgm:presLayoutVars>
      </dgm:prSet>
      <dgm:spPr/>
    </dgm:pt>
    <dgm:pt modelId="{B4FCF366-34D7-42F7-902B-2747C75F32D4}" type="pres">
      <dgm:prSet presAssocID="{8156F1FF-F55C-44CA-AA39-9CFB933877D4}" presName="childNode1tx" presStyleLbl="bgAcc1" presStyleIdx="0" presStyleCnt="3">
        <dgm:presLayoutVars>
          <dgm:bulletEnabled val="1"/>
        </dgm:presLayoutVars>
      </dgm:prSet>
      <dgm:spPr/>
    </dgm:pt>
    <dgm:pt modelId="{5E58294E-0133-4940-8877-08B95B6FA01A}" type="pres">
      <dgm:prSet presAssocID="{8156F1FF-F55C-44CA-AA39-9CFB933877D4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4B59577C-21FB-491D-80F8-DD1A5671E73B}" type="pres">
      <dgm:prSet presAssocID="{8156F1FF-F55C-44CA-AA39-9CFB933877D4}" presName="connSite1" presStyleCnt="0"/>
      <dgm:spPr/>
    </dgm:pt>
    <dgm:pt modelId="{B61C5DF0-B9CA-4B55-B4F9-AC8E89E05D73}" type="pres">
      <dgm:prSet presAssocID="{E052509D-3C17-486E-B038-4370112826CA}" presName="Name9" presStyleLbl="sibTrans2D1" presStyleIdx="0" presStyleCnt="2"/>
      <dgm:spPr/>
    </dgm:pt>
    <dgm:pt modelId="{5EAFD0D7-4C8D-49B0-9B23-72EB6C310A66}" type="pres">
      <dgm:prSet presAssocID="{278E8916-1375-4BC3-A57B-442583384319}" presName="composite2" presStyleCnt="0"/>
      <dgm:spPr/>
    </dgm:pt>
    <dgm:pt modelId="{55F0F175-8040-4081-9252-4AE5595821F1}" type="pres">
      <dgm:prSet presAssocID="{278E8916-1375-4BC3-A57B-442583384319}" presName="dummyNode2" presStyleLbl="node1" presStyleIdx="0" presStyleCnt="3"/>
      <dgm:spPr/>
    </dgm:pt>
    <dgm:pt modelId="{97BCDF6F-15E2-4179-84E6-5C266522BC96}" type="pres">
      <dgm:prSet presAssocID="{278E8916-1375-4BC3-A57B-442583384319}" presName="childNode2" presStyleLbl="bgAcc1" presStyleIdx="1" presStyleCnt="3">
        <dgm:presLayoutVars>
          <dgm:bulletEnabled val="1"/>
        </dgm:presLayoutVars>
      </dgm:prSet>
      <dgm:spPr/>
    </dgm:pt>
    <dgm:pt modelId="{FD236283-8090-4F80-B45B-DD245F0052FE}" type="pres">
      <dgm:prSet presAssocID="{278E8916-1375-4BC3-A57B-442583384319}" presName="childNode2tx" presStyleLbl="bgAcc1" presStyleIdx="1" presStyleCnt="3">
        <dgm:presLayoutVars>
          <dgm:bulletEnabled val="1"/>
        </dgm:presLayoutVars>
      </dgm:prSet>
      <dgm:spPr/>
    </dgm:pt>
    <dgm:pt modelId="{A60D1E2A-B261-42A8-96AD-E158AA1791EB}" type="pres">
      <dgm:prSet presAssocID="{278E8916-1375-4BC3-A57B-442583384319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37E8732C-974C-4214-B26B-977AFBAA1D2D}" type="pres">
      <dgm:prSet presAssocID="{278E8916-1375-4BC3-A57B-442583384319}" presName="connSite2" presStyleCnt="0"/>
      <dgm:spPr/>
    </dgm:pt>
    <dgm:pt modelId="{6A694AD0-2ED7-4364-9CB6-8163D6B5C695}" type="pres">
      <dgm:prSet presAssocID="{8C9D8DC0-3B77-40F5-814A-7000488C7A4A}" presName="Name18" presStyleLbl="sibTrans2D1" presStyleIdx="1" presStyleCnt="2"/>
      <dgm:spPr/>
    </dgm:pt>
    <dgm:pt modelId="{3AF150F2-BE16-4159-B903-0DFC6BD2D676}" type="pres">
      <dgm:prSet presAssocID="{42D1E985-2D33-4222-BD93-10C220A7E593}" presName="composite1" presStyleCnt="0"/>
      <dgm:spPr/>
    </dgm:pt>
    <dgm:pt modelId="{B9B3A33E-06CC-46A1-B4CB-E37983DF359C}" type="pres">
      <dgm:prSet presAssocID="{42D1E985-2D33-4222-BD93-10C220A7E593}" presName="dummyNode1" presStyleLbl="node1" presStyleIdx="1" presStyleCnt="3"/>
      <dgm:spPr/>
    </dgm:pt>
    <dgm:pt modelId="{2CE178EA-EEDA-496B-8149-72EE68E861DD}" type="pres">
      <dgm:prSet presAssocID="{42D1E985-2D33-4222-BD93-10C220A7E593}" presName="childNode1" presStyleLbl="bgAcc1" presStyleIdx="2" presStyleCnt="3">
        <dgm:presLayoutVars>
          <dgm:bulletEnabled val="1"/>
        </dgm:presLayoutVars>
      </dgm:prSet>
      <dgm:spPr/>
    </dgm:pt>
    <dgm:pt modelId="{37F0F808-5B1C-4CF6-9E69-B0749B2865EE}" type="pres">
      <dgm:prSet presAssocID="{42D1E985-2D33-4222-BD93-10C220A7E593}" presName="childNode1tx" presStyleLbl="bgAcc1" presStyleIdx="2" presStyleCnt="3">
        <dgm:presLayoutVars>
          <dgm:bulletEnabled val="1"/>
        </dgm:presLayoutVars>
      </dgm:prSet>
      <dgm:spPr/>
    </dgm:pt>
    <dgm:pt modelId="{309A86EA-3D2B-4FDF-9EDA-C78D0D148A56}" type="pres">
      <dgm:prSet presAssocID="{42D1E985-2D33-4222-BD93-10C220A7E593}" presName="parentNode1" presStyleLbl="node1" presStyleIdx="2" presStyleCnt="3" custScaleY="110420">
        <dgm:presLayoutVars>
          <dgm:chMax val="1"/>
          <dgm:bulletEnabled val="1"/>
        </dgm:presLayoutVars>
      </dgm:prSet>
      <dgm:spPr/>
    </dgm:pt>
    <dgm:pt modelId="{BDF677FB-3766-4298-A234-4B072A3F31C9}" type="pres">
      <dgm:prSet presAssocID="{42D1E985-2D33-4222-BD93-10C220A7E593}" presName="connSite1" presStyleCnt="0"/>
      <dgm:spPr/>
    </dgm:pt>
  </dgm:ptLst>
  <dgm:cxnLst>
    <dgm:cxn modelId="{354E8005-B603-44DB-853E-A4A2EF2B8E18}" srcId="{91929F6D-B020-4923-8C1F-EC5E498213BE}" destId="{278E8916-1375-4BC3-A57B-442583384319}" srcOrd="1" destOrd="0" parTransId="{1C3FEB82-403B-4364-B047-C461FBF39E9D}" sibTransId="{8C9D8DC0-3B77-40F5-814A-7000488C7A4A}"/>
    <dgm:cxn modelId="{1042FF30-2D5C-481B-B907-50D1FBC39AA1}" type="presOf" srcId="{42D1E985-2D33-4222-BD93-10C220A7E593}" destId="{309A86EA-3D2B-4FDF-9EDA-C78D0D148A56}" srcOrd="0" destOrd="0" presId="urn:microsoft.com/office/officeart/2005/8/layout/hProcess4"/>
    <dgm:cxn modelId="{CF98AB3E-A103-4A18-87D1-6E1F4132734A}" srcId="{42D1E985-2D33-4222-BD93-10C220A7E593}" destId="{C09AEDF4-2095-4554-A143-608A3AE0F646}" srcOrd="0" destOrd="0" parTransId="{A230D1BE-70CE-4976-92BA-8D50403FECB0}" sibTransId="{5BF28043-5523-4A86-A955-729C17C0F70F}"/>
    <dgm:cxn modelId="{E0056040-C2EB-498E-8B92-015149C8A033}" type="presOf" srcId="{8156F1FF-F55C-44CA-AA39-9CFB933877D4}" destId="{5E58294E-0133-4940-8877-08B95B6FA01A}" srcOrd="0" destOrd="0" presId="urn:microsoft.com/office/officeart/2005/8/layout/hProcess4"/>
    <dgm:cxn modelId="{6DDED941-2824-4BA1-9E63-803638537E84}" type="presOf" srcId="{8C9D8DC0-3B77-40F5-814A-7000488C7A4A}" destId="{6A694AD0-2ED7-4364-9CB6-8163D6B5C695}" srcOrd="0" destOrd="0" presId="urn:microsoft.com/office/officeart/2005/8/layout/hProcess4"/>
    <dgm:cxn modelId="{95B33C71-8EF8-4725-80F5-6AF5997F6532}" type="presOf" srcId="{C09AEDF4-2095-4554-A143-608A3AE0F646}" destId="{2CE178EA-EEDA-496B-8149-72EE68E861DD}" srcOrd="0" destOrd="0" presId="urn:microsoft.com/office/officeart/2005/8/layout/hProcess4"/>
    <dgm:cxn modelId="{0CA56F8E-B310-4ECD-BF4B-22C8187250D9}" type="presOf" srcId="{EFD2295B-51E0-4A0B-84AE-DDA2AC5A0E35}" destId="{B4FCF366-34D7-42F7-902B-2747C75F32D4}" srcOrd="1" destOrd="0" presId="urn:microsoft.com/office/officeart/2005/8/layout/hProcess4"/>
    <dgm:cxn modelId="{E75BA58E-0E96-45F3-A7B0-D408F79E5120}" srcId="{91929F6D-B020-4923-8C1F-EC5E498213BE}" destId="{42D1E985-2D33-4222-BD93-10C220A7E593}" srcOrd="2" destOrd="0" parTransId="{D5CAB336-7489-4C25-BFE9-C2F49AA4922B}" sibTransId="{69E636D5-02F4-4031-B180-0FFF92650276}"/>
    <dgm:cxn modelId="{2F96458F-759F-4699-B9A8-682B93FC7980}" srcId="{8156F1FF-F55C-44CA-AA39-9CFB933877D4}" destId="{EFD2295B-51E0-4A0B-84AE-DDA2AC5A0E35}" srcOrd="0" destOrd="0" parTransId="{9CA3EE50-3726-4918-9160-5DB039E8055F}" sibTransId="{2B30D370-545A-440D-A053-3FDA50724DC3}"/>
    <dgm:cxn modelId="{176DF491-8D05-4C57-931C-A426700573FF}" type="presOf" srcId="{C09AEDF4-2095-4554-A143-608A3AE0F646}" destId="{37F0F808-5B1C-4CF6-9E69-B0749B2865EE}" srcOrd="1" destOrd="0" presId="urn:microsoft.com/office/officeart/2005/8/layout/hProcess4"/>
    <dgm:cxn modelId="{B6F4CAA2-9EC5-4A20-9742-76C77F198D8C}" type="presOf" srcId="{278E8916-1375-4BC3-A57B-442583384319}" destId="{A60D1E2A-B261-42A8-96AD-E158AA1791EB}" srcOrd="0" destOrd="0" presId="urn:microsoft.com/office/officeart/2005/8/layout/hProcess4"/>
    <dgm:cxn modelId="{E99893B8-E19A-4B53-9587-F24E52DACEAD}" type="presOf" srcId="{EFD2295B-51E0-4A0B-84AE-DDA2AC5A0E35}" destId="{9B8822BB-EEEC-4CDB-9BD6-A1B2717097C6}" srcOrd="0" destOrd="0" presId="urn:microsoft.com/office/officeart/2005/8/layout/hProcess4"/>
    <dgm:cxn modelId="{D5CA2EBB-D637-47E7-9434-98BEDD1A5FA5}" srcId="{278E8916-1375-4BC3-A57B-442583384319}" destId="{8D30BC7B-94AB-4908-9262-BC07A233F376}" srcOrd="0" destOrd="0" parTransId="{B3993C9D-1BBF-406E-B59D-887C651A31B9}" sibTransId="{9A2C9B59-3C02-48F7-B2DF-0FE4A8B6FB20}"/>
    <dgm:cxn modelId="{DFDC3CC8-5ACB-42F9-B6B5-206ABAC846CF}" type="presOf" srcId="{8D30BC7B-94AB-4908-9262-BC07A233F376}" destId="{FD236283-8090-4F80-B45B-DD245F0052FE}" srcOrd="1" destOrd="0" presId="urn:microsoft.com/office/officeart/2005/8/layout/hProcess4"/>
    <dgm:cxn modelId="{238231E9-BC5B-4575-B342-AF5B19B08550}" type="presOf" srcId="{8D30BC7B-94AB-4908-9262-BC07A233F376}" destId="{97BCDF6F-15E2-4179-84E6-5C266522BC96}" srcOrd="0" destOrd="0" presId="urn:microsoft.com/office/officeart/2005/8/layout/hProcess4"/>
    <dgm:cxn modelId="{909243ED-60B3-4E87-9BA7-98558109E0F9}" srcId="{91929F6D-B020-4923-8C1F-EC5E498213BE}" destId="{8156F1FF-F55C-44CA-AA39-9CFB933877D4}" srcOrd="0" destOrd="0" parTransId="{DD25E81D-89AD-4DB8-89A6-BB123FAAEFA0}" sibTransId="{E052509D-3C17-486E-B038-4370112826CA}"/>
    <dgm:cxn modelId="{723ACDF5-E45E-49EE-9232-876E21CD9114}" type="presOf" srcId="{E052509D-3C17-486E-B038-4370112826CA}" destId="{B61C5DF0-B9CA-4B55-B4F9-AC8E89E05D73}" srcOrd="0" destOrd="0" presId="urn:microsoft.com/office/officeart/2005/8/layout/hProcess4"/>
    <dgm:cxn modelId="{139121F7-9467-43E2-ADBB-9AF5FB060941}" type="presOf" srcId="{91929F6D-B020-4923-8C1F-EC5E498213BE}" destId="{7B788194-A148-47EF-B32A-104B7351FE0B}" srcOrd="0" destOrd="0" presId="urn:microsoft.com/office/officeart/2005/8/layout/hProcess4"/>
    <dgm:cxn modelId="{5A88571F-A3C8-43B2-9992-4FF35EC43BFA}" type="presParOf" srcId="{7B788194-A148-47EF-B32A-104B7351FE0B}" destId="{860008EA-8B6C-4C99-95F5-787962A99223}" srcOrd="0" destOrd="0" presId="urn:microsoft.com/office/officeart/2005/8/layout/hProcess4"/>
    <dgm:cxn modelId="{771EDD76-381C-48D0-8DBE-991D512EF6BC}" type="presParOf" srcId="{7B788194-A148-47EF-B32A-104B7351FE0B}" destId="{3C5C926D-7F40-4782-8F62-5DA48E29474E}" srcOrd="1" destOrd="0" presId="urn:microsoft.com/office/officeart/2005/8/layout/hProcess4"/>
    <dgm:cxn modelId="{35DA87FC-DC7A-4D63-B5FD-1DCAC0185EE5}" type="presParOf" srcId="{7B788194-A148-47EF-B32A-104B7351FE0B}" destId="{F8B5F62C-DE30-468F-BF65-D857621B035D}" srcOrd="2" destOrd="0" presId="urn:microsoft.com/office/officeart/2005/8/layout/hProcess4"/>
    <dgm:cxn modelId="{58D068FD-B874-4740-81CC-DF0C437F90D6}" type="presParOf" srcId="{F8B5F62C-DE30-468F-BF65-D857621B035D}" destId="{E3B62AF8-A76C-4934-9E08-1470C9E2FAFE}" srcOrd="0" destOrd="0" presId="urn:microsoft.com/office/officeart/2005/8/layout/hProcess4"/>
    <dgm:cxn modelId="{43A4F0E3-A5B0-49F7-A519-01F3A0620E51}" type="presParOf" srcId="{E3B62AF8-A76C-4934-9E08-1470C9E2FAFE}" destId="{81656157-230F-4A30-8256-36A858205746}" srcOrd="0" destOrd="0" presId="urn:microsoft.com/office/officeart/2005/8/layout/hProcess4"/>
    <dgm:cxn modelId="{184B044A-17FF-4940-9C68-C6AA41B0D67F}" type="presParOf" srcId="{E3B62AF8-A76C-4934-9E08-1470C9E2FAFE}" destId="{9B8822BB-EEEC-4CDB-9BD6-A1B2717097C6}" srcOrd="1" destOrd="0" presId="urn:microsoft.com/office/officeart/2005/8/layout/hProcess4"/>
    <dgm:cxn modelId="{09F9EFA2-C409-4E28-A483-FEDB4B6486A1}" type="presParOf" srcId="{E3B62AF8-A76C-4934-9E08-1470C9E2FAFE}" destId="{B4FCF366-34D7-42F7-902B-2747C75F32D4}" srcOrd="2" destOrd="0" presId="urn:microsoft.com/office/officeart/2005/8/layout/hProcess4"/>
    <dgm:cxn modelId="{4774D961-F06C-4BE9-AA39-6DDB4EE153AA}" type="presParOf" srcId="{E3B62AF8-A76C-4934-9E08-1470C9E2FAFE}" destId="{5E58294E-0133-4940-8877-08B95B6FA01A}" srcOrd="3" destOrd="0" presId="urn:microsoft.com/office/officeart/2005/8/layout/hProcess4"/>
    <dgm:cxn modelId="{91CED692-1A17-43AF-840C-FDD05C7B1EED}" type="presParOf" srcId="{E3B62AF8-A76C-4934-9E08-1470C9E2FAFE}" destId="{4B59577C-21FB-491D-80F8-DD1A5671E73B}" srcOrd="4" destOrd="0" presId="urn:microsoft.com/office/officeart/2005/8/layout/hProcess4"/>
    <dgm:cxn modelId="{C84DB902-AD5F-4DD6-B8EF-CCAD4D33FB55}" type="presParOf" srcId="{F8B5F62C-DE30-468F-BF65-D857621B035D}" destId="{B61C5DF0-B9CA-4B55-B4F9-AC8E89E05D73}" srcOrd="1" destOrd="0" presId="urn:microsoft.com/office/officeart/2005/8/layout/hProcess4"/>
    <dgm:cxn modelId="{3388C2B5-9B22-48B8-A5E6-299CD1E5B99E}" type="presParOf" srcId="{F8B5F62C-DE30-468F-BF65-D857621B035D}" destId="{5EAFD0D7-4C8D-49B0-9B23-72EB6C310A66}" srcOrd="2" destOrd="0" presId="urn:microsoft.com/office/officeart/2005/8/layout/hProcess4"/>
    <dgm:cxn modelId="{9E7BD376-7FDF-4F3D-8B02-8D0710F880AA}" type="presParOf" srcId="{5EAFD0D7-4C8D-49B0-9B23-72EB6C310A66}" destId="{55F0F175-8040-4081-9252-4AE5595821F1}" srcOrd="0" destOrd="0" presId="urn:microsoft.com/office/officeart/2005/8/layout/hProcess4"/>
    <dgm:cxn modelId="{F77E4F52-0EE5-4E7D-B6C7-B9D86E197A04}" type="presParOf" srcId="{5EAFD0D7-4C8D-49B0-9B23-72EB6C310A66}" destId="{97BCDF6F-15E2-4179-84E6-5C266522BC96}" srcOrd="1" destOrd="0" presId="urn:microsoft.com/office/officeart/2005/8/layout/hProcess4"/>
    <dgm:cxn modelId="{19D4A68D-D2E9-42E1-A0D0-89B1E53BBA95}" type="presParOf" srcId="{5EAFD0D7-4C8D-49B0-9B23-72EB6C310A66}" destId="{FD236283-8090-4F80-B45B-DD245F0052FE}" srcOrd="2" destOrd="0" presId="urn:microsoft.com/office/officeart/2005/8/layout/hProcess4"/>
    <dgm:cxn modelId="{52410431-5757-452D-9243-3B3449F7FF05}" type="presParOf" srcId="{5EAFD0D7-4C8D-49B0-9B23-72EB6C310A66}" destId="{A60D1E2A-B261-42A8-96AD-E158AA1791EB}" srcOrd="3" destOrd="0" presId="urn:microsoft.com/office/officeart/2005/8/layout/hProcess4"/>
    <dgm:cxn modelId="{6AF24E28-C24D-4DBC-A003-788046A231F3}" type="presParOf" srcId="{5EAFD0D7-4C8D-49B0-9B23-72EB6C310A66}" destId="{37E8732C-974C-4214-B26B-977AFBAA1D2D}" srcOrd="4" destOrd="0" presId="urn:microsoft.com/office/officeart/2005/8/layout/hProcess4"/>
    <dgm:cxn modelId="{3E6BD9CD-A037-427A-9E92-1F3AF72E2EDC}" type="presParOf" srcId="{F8B5F62C-DE30-468F-BF65-D857621B035D}" destId="{6A694AD0-2ED7-4364-9CB6-8163D6B5C695}" srcOrd="3" destOrd="0" presId="urn:microsoft.com/office/officeart/2005/8/layout/hProcess4"/>
    <dgm:cxn modelId="{4D6D1DF9-91A3-4F53-BAA0-91B14BB785ED}" type="presParOf" srcId="{F8B5F62C-DE30-468F-BF65-D857621B035D}" destId="{3AF150F2-BE16-4159-B903-0DFC6BD2D676}" srcOrd="4" destOrd="0" presId="urn:microsoft.com/office/officeart/2005/8/layout/hProcess4"/>
    <dgm:cxn modelId="{1F86ED07-E3D8-4AB4-9465-4F2DD8679768}" type="presParOf" srcId="{3AF150F2-BE16-4159-B903-0DFC6BD2D676}" destId="{B9B3A33E-06CC-46A1-B4CB-E37983DF359C}" srcOrd="0" destOrd="0" presId="urn:microsoft.com/office/officeart/2005/8/layout/hProcess4"/>
    <dgm:cxn modelId="{07F334C4-B268-400E-A3DE-CF9E56E9DB5A}" type="presParOf" srcId="{3AF150F2-BE16-4159-B903-0DFC6BD2D676}" destId="{2CE178EA-EEDA-496B-8149-72EE68E861DD}" srcOrd="1" destOrd="0" presId="urn:microsoft.com/office/officeart/2005/8/layout/hProcess4"/>
    <dgm:cxn modelId="{545A4309-7EA0-40D1-B4C9-7DAB314625AB}" type="presParOf" srcId="{3AF150F2-BE16-4159-B903-0DFC6BD2D676}" destId="{37F0F808-5B1C-4CF6-9E69-B0749B2865EE}" srcOrd="2" destOrd="0" presId="urn:microsoft.com/office/officeart/2005/8/layout/hProcess4"/>
    <dgm:cxn modelId="{3273C2EC-9BC6-4D37-82DC-A07568052861}" type="presParOf" srcId="{3AF150F2-BE16-4159-B903-0DFC6BD2D676}" destId="{309A86EA-3D2B-4FDF-9EDA-C78D0D148A56}" srcOrd="3" destOrd="0" presId="urn:microsoft.com/office/officeart/2005/8/layout/hProcess4"/>
    <dgm:cxn modelId="{50359173-8A5A-41C1-8C17-866F04D1FECA}" type="presParOf" srcId="{3AF150F2-BE16-4159-B903-0DFC6BD2D676}" destId="{BDF677FB-3766-4298-A234-4B072A3F31C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822BB-EEEC-4CDB-9BD6-A1B2717097C6}">
      <dsp:nvSpPr>
        <dsp:cNvPr id="0" name=""/>
        <dsp:cNvSpPr/>
      </dsp:nvSpPr>
      <dsp:spPr>
        <a:xfrm>
          <a:off x="2072" y="961749"/>
          <a:ext cx="1703032" cy="1404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300" kern="1200" dirty="0"/>
            <a:t>általános etikai irányelvek (minden szereplőre vonatkozóan)</a:t>
          </a:r>
        </a:p>
      </dsp:txBody>
      <dsp:txXfrm>
        <a:off x="34397" y="994074"/>
        <a:ext cx="1638382" cy="1039000"/>
      </dsp:txXfrm>
    </dsp:sp>
    <dsp:sp modelId="{B61C5DF0-B9CA-4B55-B4F9-AC8E89E05D73}">
      <dsp:nvSpPr>
        <dsp:cNvPr id="0" name=""/>
        <dsp:cNvSpPr/>
      </dsp:nvSpPr>
      <dsp:spPr>
        <a:xfrm>
          <a:off x="963486" y="1311929"/>
          <a:ext cx="1855027" cy="1855027"/>
        </a:xfrm>
        <a:prstGeom prst="leftCircularArrow">
          <a:avLst>
            <a:gd name="adj1" fmla="val 3031"/>
            <a:gd name="adj2" fmla="val 371882"/>
            <a:gd name="adj3" fmla="val 2147393"/>
            <a:gd name="adj4" fmla="val 9024489"/>
            <a:gd name="adj5" fmla="val 35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58294E-0133-4940-8877-08B95B6FA01A}">
      <dsp:nvSpPr>
        <dsp:cNvPr id="0" name=""/>
        <dsp:cNvSpPr/>
      </dsp:nvSpPr>
      <dsp:spPr>
        <a:xfrm>
          <a:off x="380523" y="2065399"/>
          <a:ext cx="1513806" cy="6019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kern="1200" dirty="0"/>
            <a:t>Etikai kódex</a:t>
          </a:r>
        </a:p>
      </dsp:txBody>
      <dsp:txXfrm>
        <a:off x="398155" y="2083031"/>
        <a:ext cx="1478542" cy="566727"/>
      </dsp:txXfrm>
    </dsp:sp>
    <dsp:sp modelId="{97BCDF6F-15E2-4179-84E6-5C266522BC96}">
      <dsp:nvSpPr>
        <dsp:cNvPr id="0" name=""/>
        <dsp:cNvSpPr/>
      </dsp:nvSpPr>
      <dsp:spPr>
        <a:xfrm>
          <a:off x="2162046" y="961749"/>
          <a:ext cx="1703032" cy="1404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300" kern="1200" dirty="0"/>
            <a:t>Az etikai irányelvek átültetése általánosan elvárt vagy kerülendő tettekbe</a:t>
          </a:r>
        </a:p>
      </dsp:txBody>
      <dsp:txXfrm>
        <a:off x="2194371" y="1295069"/>
        <a:ext cx="1638382" cy="1039000"/>
      </dsp:txXfrm>
    </dsp:sp>
    <dsp:sp modelId="{6A694AD0-2ED7-4364-9CB6-8163D6B5C695}">
      <dsp:nvSpPr>
        <dsp:cNvPr id="0" name=""/>
        <dsp:cNvSpPr/>
      </dsp:nvSpPr>
      <dsp:spPr>
        <a:xfrm>
          <a:off x="3113679" y="98229"/>
          <a:ext cx="2072720" cy="2072720"/>
        </a:xfrm>
        <a:prstGeom prst="circularArrow">
          <a:avLst>
            <a:gd name="adj1" fmla="val 2712"/>
            <a:gd name="adj2" fmla="val 330351"/>
            <a:gd name="adj3" fmla="val 19462359"/>
            <a:gd name="adj4" fmla="val 12543732"/>
            <a:gd name="adj5" fmla="val 316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0D1E2A-B261-42A8-96AD-E158AA1791EB}">
      <dsp:nvSpPr>
        <dsp:cNvPr id="0" name=""/>
        <dsp:cNvSpPr/>
      </dsp:nvSpPr>
      <dsp:spPr>
        <a:xfrm>
          <a:off x="2540498" y="660753"/>
          <a:ext cx="1513806" cy="6019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kern="1200" dirty="0"/>
            <a:t>Általános viselkedési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kern="1200" dirty="0"/>
            <a:t>kódex</a:t>
          </a:r>
        </a:p>
      </dsp:txBody>
      <dsp:txXfrm>
        <a:off x="2558130" y="678385"/>
        <a:ext cx="1478542" cy="566727"/>
      </dsp:txXfrm>
    </dsp:sp>
    <dsp:sp modelId="{2CE178EA-EEDA-496B-8149-72EE68E861DD}">
      <dsp:nvSpPr>
        <dsp:cNvPr id="0" name=""/>
        <dsp:cNvSpPr/>
      </dsp:nvSpPr>
      <dsp:spPr>
        <a:xfrm>
          <a:off x="4322021" y="946067"/>
          <a:ext cx="1703032" cy="1404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300" kern="1200" dirty="0"/>
            <a:t>Az etikai irányelvek átültetése a konkrét desztinációban elvárt és kerülendő tettekre</a:t>
          </a:r>
        </a:p>
      </dsp:txBody>
      <dsp:txXfrm>
        <a:off x="4354346" y="978392"/>
        <a:ext cx="1638382" cy="1039000"/>
      </dsp:txXfrm>
    </dsp:sp>
    <dsp:sp modelId="{309A86EA-3D2B-4FDF-9EDA-C78D0D148A56}">
      <dsp:nvSpPr>
        <dsp:cNvPr id="0" name=""/>
        <dsp:cNvSpPr/>
      </dsp:nvSpPr>
      <dsp:spPr>
        <a:xfrm>
          <a:off x="4700472" y="2018353"/>
          <a:ext cx="1513806" cy="6647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kern="1200" dirty="0"/>
            <a:t>Desztinációs viselkedési kódex</a:t>
          </a:r>
        </a:p>
      </dsp:txBody>
      <dsp:txXfrm>
        <a:off x="4719941" y="2037822"/>
        <a:ext cx="1474868" cy="6257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8670F-234B-4759-9E78-4CA044C937BA}" type="datetimeFigureOut">
              <a:rPr lang="hu-HU" smtClean="0"/>
              <a:t>2020. 11. 27.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4FC26F-21D2-42D0-8A6A-EC9FC1A52FA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73635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4FC26F-21D2-42D0-8A6A-EC9FC1A52FA6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8349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4FC26F-21D2-42D0-8A6A-EC9FC1A52FA6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13870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4FC26F-21D2-42D0-8A6A-EC9FC1A52FA6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45921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Tourism Codes of Conduct</a:t>
            </a:r>
            <a:r>
              <a:rPr lang="en-US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are a group of instructions, which are designed to be taken as a guide to the correct manner of conducting </a:t>
            </a:r>
            <a:r>
              <a:rPr lang="en-US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tourism</a:t>
            </a:r>
            <a:r>
              <a:rPr lang="en-US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operations and activities. ... The success of the </a:t>
            </a:r>
            <a:r>
              <a:rPr lang="en-US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tourism</a:t>
            </a:r>
            <a:r>
              <a:rPr lang="en-US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industry depends on not compromising on the natural, environmental or cultural aspects of the community.</a:t>
            </a:r>
            <a:endParaRPr lang="hu-HU" dirty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4FC26F-21D2-42D0-8A6A-EC9FC1A52FA6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4625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23878"/>
            <a:ext cx="9144000" cy="51754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241422"/>
            <a:ext cx="9144000" cy="43204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  <p:pic>
        <p:nvPicPr>
          <p:cNvPr id="1027" name="Picture 3" descr="G:\002-KIMS BUSINESS\007-02-Googleslidesppt\02-GSppt-Contents-Kim\20170429\07-\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442" y="310690"/>
            <a:ext cx="6414918" cy="325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" name="Rectangle 1"/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98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516216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8B87355E-D241-4F84-8E34-F12EFC8C5311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8A80B83A-8DB6-4419-B9E6-5F4B7AD8250B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43C72C95-08A5-4AE8-AA2B-7F0F1D15237D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F744013E-0792-4E51-B21F-CE2E88A9BDF0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5048D8BC-6BEB-40DA-A91D-AE076BF3D670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80C6D9FC-EAE8-4EFC-AD4C-7A54C93E55DE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8CA4EF62-C0AE-487F-99C8-557E9C34CF58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C99470B5-F69C-47A6-A008-A055BC5A021B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B0E86D1-5B0C-4381-A5AE-15D3B0AA4D84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87B717A4-B04E-47EF-9C2D-21FC12E3AC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08993359-6EE8-4F9B-A1B6-07CADFE356A7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8BBF0BD-20A1-4BE9-8F51-98ACCA87025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E5999C32-E7D0-45EA-9ED9-5C3EBEF6D1A2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493FEA4D-D2EC-42FF-815F-E1C62644F9D6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DD68CD7F-C635-4A31-91AE-B21DDAD2D66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7EBF13E9-9DF3-4DA7-870E-B2463BDBB2FD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DFA2D170-A948-4315-9FB0-2033E3DE34DA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736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55" y="1131590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154419" y="1237310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171" y="1117462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898835" y="1223182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364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572000" y="1715444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343350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132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23928" y="0"/>
            <a:ext cx="5220072" cy="31478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11560" y="2787774"/>
            <a:ext cx="288032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2264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32918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6079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2525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그림 개체 틀 14">
            <a:extLst>
              <a:ext uri="{FF2B5EF4-FFF2-40B4-BE49-F238E27FC236}">
                <a16:creationId xmlns:a16="http://schemas.microsoft.com/office/drawing/2014/main" id="{9ECFE99B-B579-4A3C-A87A-75084AC09EE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1368152 h 2499742"/>
              <a:gd name="connsiteX3" fmla="*/ 3372247 w 4499992"/>
              <a:gd name="connsiteY3" fmla="*/ 1368152 h 2499742"/>
              <a:gd name="connsiteX4" fmla="*/ 3372247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1368152"/>
                </a:lnTo>
                <a:lnTo>
                  <a:pt x="3372247" y="1368152"/>
                </a:lnTo>
                <a:lnTo>
                  <a:pt x="3372247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F4858D0D-29DA-4F26-AF18-C0DEB17ABC84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644008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1137667 w 4499992"/>
              <a:gd name="connsiteY3" fmla="*/ 2499742 h 2499742"/>
              <a:gd name="connsiteX4" fmla="*/ 1137667 w 4499992"/>
              <a:gd name="connsiteY4" fmla="*/ 1368152 h 2499742"/>
              <a:gd name="connsiteX5" fmla="*/ 0 w 4499992"/>
              <a:gd name="connsiteY5" fmla="*/ 136815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1137667" y="2499742"/>
                </a:lnTo>
                <a:lnTo>
                  <a:pt x="1137667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400095AA-D917-4540-B014-EEDB5478D0D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644008" y="2643759"/>
            <a:ext cx="4499992" cy="2499742"/>
          </a:xfrm>
          <a:custGeom>
            <a:avLst/>
            <a:gdLst>
              <a:gd name="connsiteX0" fmla="*/ 1137667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0 w 4499992"/>
              <a:gd name="connsiteY3" fmla="*/ 2499742 h 2499742"/>
              <a:gd name="connsiteX4" fmla="*/ 0 w 4499992"/>
              <a:gd name="connsiteY4" fmla="*/ 1118616 h 2499742"/>
              <a:gd name="connsiteX5" fmla="*/ 1137667 w 4499992"/>
              <a:gd name="connsiteY5" fmla="*/ 1118616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1137667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0" y="2499742"/>
                </a:lnTo>
                <a:lnTo>
                  <a:pt x="0" y="1118616"/>
                </a:lnTo>
                <a:lnTo>
                  <a:pt x="1137667" y="11186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E797F658-C176-47C2-AEB4-F20B23921179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0" y="2643759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3372247 w 4499992"/>
              <a:gd name="connsiteY1" fmla="*/ 0 h 2499742"/>
              <a:gd name="connsiteX2" fmla="*/ 3372247 w 4499992"/>
              <a:gd name="connsiteY2" fmla="*/ 1118616 h 2499742"/>
              <a:gd name="connsiteX3" fmla="*/ 4499992 w 4499992"/>
              <a:gd name="connsiteY3" fmla="*/ 1118616 h 2499742"/>
              <a:gd name="connsiteX4" fmla="*/ 4499992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3372247" y="0"/>
                </a:lnTo>
                <a:lnTo>
                  <a:pt x="3372247" y="1118616"/>
                </a:lnTo>
                <a:lnTo>
                  <a:pt x="4499992" y="1118616"/>
                </a:lnTo>
                <a:lnTo>
                  <a:pt x="4499992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455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491880" y="2571750"/>
            <a:ext cx="2160240" cy="2571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652120" y="2571750"/>
            <a:ext cx="349188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0" y="2561481"/>
            <a:ext cx="1740797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1739834" y="2561481"/>
            <a:ext cx="1752046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0" y="3857625"/>
            <a:ext cx="3491880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457200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4214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1347614"/>
            <a:ext cx="9144000" cy="2448272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2" name="Rectangle 1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 userDrawn="1"/>
          </p:nvSpPr>
          <p:spPr>
            <a:xfrm>
              <a:off x="0" y="1923678"/>
              <a:ext cx="9144000" cy="1224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63027" y="2155604"/>
            <a:ext cx="4880973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63027" y="2629180"/>
            <a:ext cx="4880973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2267744" y="0"/>
            <a:ext cx="4608512" cy="5143500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6" name="Rectangle 5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286000" y="1347614"/>
              <a:ext cx="4572000" cy="2448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363838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93990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002-KIMS BUSINESS\007-02-Googleslidesppt\02-GSppt-Contents-Kim\20170429\07-\item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162"/>
            <a:ext cx="2527764" cy="252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23" name="Group 2">
            <a:extLst>
              <a:ext uri="{FF2B5EF4-FFF2-40B4-BE49-F238E27FC236}">
                <a16:creationId xmlns:a16="http://schemas.microsoft.com/office/drawing/2014/main" id="{75A1F0C8-ADE8-49C0-9621-BADA30C5AA62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4" name="Rectangle 1">
              <a:extLst>
                <a:ext uri="{FF2B5EF4-FFF2-40B4-BE49-F238E27FC236}">
                  <a16:creationId xmlns:a16="http://schemas.microsoft.com/office/drawing/2014/main" id="{F8E22D68-A56D-46FD-BC42-93B4EAE80021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8D24A598-D874-4C08-BEA7-301F153CADDB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53A13DC6-0EDF-4A8E-8E4D-81768F1DF80B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F2E441BD-7BE9-4A75-9DB5-735EC46026C2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C0BF37B3-A371-4645-A8AB-6294FA0012B1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D1F581C4-49C2-4733-8878-B70E3BB3F71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13">
              <a:extLst>
                <a:ext uri="{FF2B5EF4-FFF2-40B4-BE49-F238E27FC236}">
                  <a16:creationId xmlns:a16="http://schemas.microsoft.com/office/drawing/2014/main" id="{0562264D-B2F2-4788-B47F-5919F0A03323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1D2413AA-E9C9-4063-A40F-31C3653DDF8F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15">
              <a:extLst>
                <a:ext uri="{FF2B5EF4-FFF2-40B4-BE49-F238E27FC236}">
                  <a16:creationId xmlns:a16="http://schemas.microsoft.com/office/drawing/2014/main" id="{98EE8A88-944E-4EAF-802A-76F8CA0050A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0A2BE1D3-6B9D-4BA7-AAC7-928A6AA44D8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576E8FCF-68A2-4B49-93A1-8F3AE723DA83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E38FF078-492E-46D5-B6EE-4FF39A801B41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9">
              <a:extLst>
                <a:ext uri="{FF2B5EF4-FFF2-40B4-BE49-F238E27FC236}">
                  <a16:creationId xmlns:a16="http://schemas.microsoft.com/office/drawing/2014/main" id="{CE554615-93B8-4E75-BBD0-67603689B6A1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AC36994E-976C-4B08-8784-AAC20FDF60E3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id="{7EEBE4CE-D8B6-495B-ACCE-C188E8DF4878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id="{FD50BD70-C637-458B-8952-261DED7CC717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132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gradFill>
          <a:gsLst>
            <a:gs pos="0">
              <a:schemeClr val="bg1"/>
            </a:gs>
            <a:gs pos="100000">
              <a:schemeClr val="accent1">
                <a:tint val="23500"/>
                <a:satMod val="160000"/>
                <a:alpha val="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22498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51170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7504" y="1131590"/>
            <a:ext cx="8928992" cy="388843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4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3568" y="1335357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83568" y="2527876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3568" y="3720395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166260" y="1335357"/>
            <a:ext cx="6977740" cy="1011600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166260" y="2527876"/>
            <a:ext cx="6977740" cy="10116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2166260" y="3720395"/>
            <a:ext cx="6977740" cy="1011600"/>
          </a:xfrm>
          <a:prstGeom prst="rect">
            <a:avLst/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0" y="1335357"/>
            <a:ext cx="511906" cy="101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0" y="2527876"/>
            <a:ext cx="511906" cy="101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0" y="3720395"/>
            <a:ext cx="511906" cy="1011600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3" name="Group 2">
            <a:extLst>
              <a:ext uri="{FF2B5EF4-FFF2-40B4-BE49-F238E27FC236}">
                <a16:creationId xmlns:a16="http://schemas.microsoft.com/office/drawing/2014/main" id="{6E3CB9E0-2383-4255-9EF1-8268A614EEE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4" name="Rectangle 1">
              <a:extLst>
                <a:ext uri="{FF2B5EF4-FFF2-40B4-BE49-F238E27FC236}">
                  <a16:creationId xmlns:a16="http://schemas.microsoft.com/office/drawing/2014/main" id="{4B0CF6BD-3392-4544-A141-29F47B1CE57E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id="{622324D8-4779-4A27-9B32-A15B60CA1E3F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70D2B963-189F-4326-8718-BF324BCA16CC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7759F427-4CFF-402D-BAC9-E6272942E259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21B2D139-E4A6-4AA1-9E91-EB0C320C9588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E22D69FE-AEE2-458A-BB65-4421D40B3C1E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3E9B7D25-0B74-47AD-A341-CC17CE7D3CF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id="{18243A91-A937-4727-AA0C-64F7155E171A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5">
              <a:extLst>
                <a:ext uri="{FF2B5EF4-FFF2-40B4-BE49-F238E27FC236}">
                  <a16:creationId xmlns:a16="http://schemas.microsoft.com/office/drawing/2014/main" id="{DB98DEF8-FADC-4903-9196-0628B7FF4D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6">
              <a:extLst>
                <a:ext uri="{FF2B5EF4-FFF2-40B4-BE49-F238E27FC236}">
                  <a16:creationId xmlns:a16="http://schemas.microsoft.com/office/drawing/2014/main" id="{476076CE-F29A-4765-BAB5-55EF8812AA28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17">
              <a:extLst>
                <a:ext uri="{FF2B5EF4-FFF2-40B4-BE49-F238E27FC236}">
                  <a16:creationId xmlns:a16="http://schemas.microsoft.com/office/drawing/2014/main" id="{7564AFBA-D0EF-48DA-A6B6-20BBAB6A51E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18">
              <a:extLst>
                <a:ext uri="{FF2B5EF4-FFF2-40B4-BE49-F238E27FC236}">
                  <a16:creationId xmlns:a16="http://schemas.microsoft.com/office/drawing/2014/main" id="{95C98BE3-6F7D-4D6D-A2E6-A7DCB674C51A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9654DC83-FBA6-4C1B-8A2E-CCDCC688FEE7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09B23FBB-894F-4244-A484-4FA3442C3C2D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21">
              <a:extLst>
                <a:ext uri="{FF2B5EF4-FFF2-40B4-BE49-F238E27FC236}">
                  <a16:creationId xmlns:a16="http://schemas.microsoft.com/office/drawing/2014/main" id="{04F25DA4-74DC-4F1B-9ACF-4FA301DEEDD5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id="{47C35BF7-5E1C-4341-8835-40B8D75CE509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>
            <a:off x="3563888" y="1459377"/>
            <a:ext cx="3312127" cy="360000"/>
          </a:xfrm>
          <a:prstGeom prst="homePlate">
            <a:avLst>
              <a:gd name="adj" fmla="val 58282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Pentagon 7"/>
          <p:cNvSpPr/>
          <p:nvPr userDrawn="1"/>
        </p:nvSpPr>
        <p:spPr>
          <a:xfrm>
            <a:off x="3563888" y="1963541"/>
            <a:ext cx="3672128" cy="360000"/>
          </a:xfrm>
          <a:prstGeom prst="homePlate">
            <a:avLst>
              <a:gd name="adj" fmla="val 58282"/>
            </a:avLst>
          </a:prstGeom>
          <a:solidFill>
            <a:schemeClr val="accent3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Pentagon 8"/>
          <p:cNvSpPr/>
          <p:nvPr userDrawn="1"/>
        </p:nvSpPr>
        <p:spPr>
          <a:xfrm>
            <a:off x="3563888" y="2467705"/>
            <a:ext cx="4032128" cy="360000"/>
          </a:xfrm>
          <a:prstGeom prst="homePlate">
            <a:avLst>
              <a:gd name="adj" fmla="val 58282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Pentagon 11"/>
          <p:cNvSpPr/>
          <p:nvPr userDrawn="1"/>
        </p:nvSpPr>
        <p:spPr>
          <a:xfrm>
            <a:off x="3563888" y="2947558"/>
            <a:ext cx="4392128" cy="360000"/>
          </a:xfrm>
          <a:prstGeom prst="homePlate">
            <a:avLst>
              <a:gd name="adj" fmla="val 58282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140705"/>
            <a:ext cx="5218080" cy="26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021006" y="1483269"/>
            <a:ext cx="2501783" cy="18494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C13A72D2-F464-40AB-BCA5-8F0F28F9501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438FFFA1-D809-4F75-91E8-41D5DE88B0CA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6E9E44BF-838A-43E0-8C09-A63C02F7A596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A0F4344E-487C-4B76-A89D-090E9073C6F4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49C60A68-D099-48B9-9B3C-CA487F566FFB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1E673706-38E3-4D83-B2E4-D892E800DBB5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B2B00D80-B95E-42E5-9669-A63EE75AB1E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3BF28E8B-36EF-45A4-B19C-E3FB3C30889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6219DF2-62AF-47A5-A922-5121B833BBD8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2FE4491E-50BC-4C05-BE33-62624D5A1DB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D644C7C2-1E32-4F96-8E37-5EF1C7B510B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51340D8-5710-48BB-8D79-70178F6A3652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852D8D65-05B6-45C6-B11C-EFB134B1BFD4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676FE479-DB62-4E58-A30D-E949E480A1B8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14E3D49C-E692-4267-9F43-814CD90ADF4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B7A4AE3C-8634-40A6-8134-C80DE28633AC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8D838F89-BC9F-49BF-A2E3-527CFE6E254B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8434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4" r:id="rId2"/>
    <p:sldLayoutId id="2147483671" r:id="rId3"/>
    <p:sldLayoutId id="2147483661" r:id="rId4"/>
    <p:sldLayoutId id="2147483660" r:id="rId5"/>
    <p:sldLayoutId id="2147483655" r:id="rId6"/>
    <p:sldLayoutId id="2147483662" r:id="rId7"/>
    <p:sldLayoutId id="2147483663" r:id="rId8"/>
    <p:sldLayoutId id="2147483673" r:id="rId9"/>
    <p:sldLayoutId id="2147483665" r:id="rId10"/>
    <p:sldLayoutId id="2147483666" r:id="rId11"/>
    <p:sldLayoutId id="2147483667" r:id="rId12"/>
    <p:sldLayoutId id="2147483672" r:id="rId13"/>
    <p:sldLayoutId id="2147483668" r:id="rId14"/>
    <p:sldLayoutId id="2147483669" r:id="rId15"/>
    <p:sldLayoutId id="2147483656" r:id="rId16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0" y="4724113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chemeClr val="bg1"/>
                </a:solidFill>
                <a:cs typeface="Arial" pitchFamily="34" charset="0"/>
                <a:hlinkClick r:id="rId2"/>
              </a:rPr>
              <a:t>http://www.free-powerpoint-templates-design.com</a:t>
            </a:r>
            <a:endParaRPr lang="ko-KR" altLang="en-US" sz="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algn="r"/>
            <a:r>
              <a:rPr lang="hu-HU" altLang="ko-KR" dirty="0">
                <a:ea typeface="맑은 고딕" pitchFamily="50" charset="-127"/>
              </a:rPr>
              <a:t>1.3. Etikai és magatartási kódexek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hu-HU" altLang="ko-KR" sz="1400" b="1" dirty="0">
                <a:cs typeface="Arial" pitchFamily="34" charset="0"/>
              </a:rPr>
              <a:t>Irányelvek típusai a felelős turista számára</a:t>
            </a:r>
            <a:endParaRPr lang="en-US" altLang="ko-KR" dirty="0"/>
          </a:p>
        </p:txBody>
      </p:sp>
      <p:sp>
        <p:nvSpPr>
          <p:cNvPr id="12" name="Folyamatábra: Kézi adatbevitel 11">
            <a:extLst>
              <a:ext uri="{FF2B5EF4-FFF2-40B4-BE49-F238E27FC236}">
                <a16:creationId xmlns:a16="http://schemas.microsoft.com/office/drawing/2014/main" id="{6F278F94-60BA-4CE6-B1AF-44ED6021ED38}"/>
              </a:ext>
            </a:extLst>
          </p:cNvPr>
          <p:cNvSpPr/>
          <p:nvPr/>
        </p:nvSpPr>
        <p:spPr>
          <a:xfrm rot="10800000">
            <a:off x="-396551" y="10266"/>
            <a:ext cx="1472731" cy="5729835"/>
          </a:xfrm>
          <a:prstGeom prst="flowChartManualInpu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3" name="Folyamatábra: Kézi adatbevitel 12">
            <a:extLst>
              <a:ext uri="{FF2B5EF4-FFF2-40B4-BE49-F238E27FC236}">
                <a16:creationId xmlns:a16="http://schemas.microsoft.com/office/drawing/2014/main" id="{591593CB-673D-47DE-B12D-206B4FCD1A0C}"/>
              </a:ext>
            </a:extLst>
          </p:cNvPr>
          <p:cNvSpPr/>
          <p:nvPr/>
        </p:nvSpPr>
        <p:spPr>
          <a:xfrm rot="10800000">
            <a:off x="-756591" y="-164554"/>
            <a:ext cx="1374721" cy="5531423"/>
          </a:xfrm>
          <a:prstGeom prst="flowChartManualInp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hu-HU" dirty="0"/>
          </a:p>
        </p:txBody>
      </p:sp>
      <p:pic>
        <p:nvPicPr>
          <p:cNvPr id="14" name="Kép 13">
            <a:extLst>
              <a:ext uri="{FF2B5EF4-FFF2-40B4-BE49-F238E27FC236}">
                <a16:creationId xmlns:a16="http://schemas.microsoft.com/office/drawing/2014/main" id="{D197AC08-97E7-47FD-9566-82F1B848E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1470"/>
            <a:ext cx="1872208" cy="53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94412" y="465898"/>
            <a:ext cx="4143816" cy="2262484"/>
            <a:chOff x="5066462" y="2972457"/>
            <a:chExt cx="3537986" cy="1562856"/>
          </a:xfrm>
        </p:grpSpPr>
        <p:sp>
          <p:nvSpPr>
            <p:cNvPr id="19" name="TextBox 18"/>
            <p:cNvSpPr txBox="1"/>
            <p:nvPr/>
          </p:nvSpPr>
          <p:spPr>
            <a:xfrm>
              <a:off x="5100068" y="3451039"/>
              <a:ext cx="3504380" cy="10842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Helyi termék, szolgáltatás vásárlása.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H</a:t>
              </a:r>
              <a:r>
                <a:rPr kumimoji="0" lang="hu-HU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amis</a:t>
              </a: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, vagy  jogszabályokba ütköző termékek vásárlásának kerülése.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Az utazás iramát lassítva több időt tölteni a kevésbé látogatott helyeken.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helyi gazdaság támogatása e</a:t>
              </a:r>
              <a:r>
                <a:rPr kumimoji="0" lang="hu-HU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lfog</a:t>
              </a: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adva annak sokszínűséget és egyenlőségét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. 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066462" y="2972457"/>
              <a:ext cx="3504380" cy="361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Tipp 3.</a:t>
              </a:r>
              <a:b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</a:b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Támogasd a helyi gazdaságot!</a:t>
              </a:r>
              <a:endPara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90561" y="2802466"/>
            <a:ext cx="4104456" cy="2136323"/>
            <a:chOff x="5109022" y="2123888"/>
            <a:chExt cx="3504381" cy="2136323"/>
          </a:xfrm>
        </p:grpSpPr>
        <p:sp>
          <p:nvSpPr>
            <p:cNvPr id="22" name="TextBox 21"/>
            <p:cNvSpPr txBox="1"/>
            <p:nvPr/>
          </p:nvSpPr>
          <p:spPr>
            <a:xfrm>
              <a:off x="5109022" y="2875216"/>
              <a:ext cx="3504380" cy="138499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Az egészségügyi és biztonsági előírások betartása.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hivatalos dokumentumokban az apró betűk elolvasása.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l</a:t>
              </a:r>
              <a:r>
                <a:rPr kumimoji="0" lang="hu-HU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emondási</a:t>
              </a: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feltételek és az utasjogok  ismerete,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.</a:t>
              </a:r>
              <a:endParaRPr kumimoji="0" lang="hu-HU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Távolságtartás  a világjárványok idején, a tömeg elkerülése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Az egészségügyi ellátáshoz való hozzáférés ismerete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veszélyhelyzet esetére.</a:t>
              </a: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109023" y="2123888"/>
              <a:ext cx="350438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Tipp 4.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Utazz biztonságosan!</a:t>
              </a:r>
              <a:endPara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pic>
        <p:nvPicPr>
          <p:cNvPr id="27" name="Kép helye 3">
            <a:extLst>
              <a:ext uri="{FF2B5EF4-FFF2-40B4-BE49-F238E27FC236}">
                <a16:creationId xmlns:a16="http://schemas.microsoft.com/office/drawing/2014/main" id="{DA31228A-64F2-45F7-A164-57FB4D8F9A1B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2"/>
          <a:srcRect t="24476" b="24476"/>
          <a:stretch>
            <a:fillRect/>
          </a:stretch>
        </p:blipFill>
        <p:spPr>
          <a:xfrm>
            <a:off x="0" y="2698926"/>
            <a:ext cx="4572000" cy="1709737"/>
          </a:xfrm>
          <a:prstGeom prst="rect">
            <a:avLst/>
          </a:prstGeom>
        </p:spPr>
      </p:pic>
      <p:pic>
        <p:nvPicPr>
          <p:cNvPr id="34" name="Kép helye 7">
            <a:extLst>
              <a:ext uri="{FF2B5EF4-FFF2-40B4-BE49-F238E27FC236}">
                <a16:creationId xmlns:a16="http://schemas.microsoft.com/office/drawing/2014/main" id="{D21B623C-8138-47B9-BCA0-479A8C87A8A1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3"/>
          <a:srcRect t="29523" b="29523"/>
          <a:stretch>
            <a:fillRect/>
          </a:stretch>
        </p:blipFill>
        <p:spPr>
          <a:xfrm>
            <a:off x="4572000" y="989118"/>
            <a:ext cx="4572000" cy="170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5700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716016" y="108889"/>
            <a:ext cx="4302176" cy="2692118"/>
            <a:chOff x="5100069" y="3065170"/>
            <a:chExt cx="3580966" cy="1677150"/>
          </a:xfrm>
        </p:grpSpPr>
        <p:sp>
          <p:nvSpPr>
            <p:cNvPr id="16" name="TextBox 15"/>
            <p:cNvSpPr txBox="1"/>
            <p:nvPr/>
          </p:nvSpPr>
          <p:spPr>
            <a:xfrm>
              <a:off x="5176655" y="3419312"/>
              <a:ext cx="3504380" cy="1323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Alapos tájékozódás az önkéntes tevékenységbe  kezdés  előtt.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Olyan utazásszervezők kiválasztása, akik rendelkeznek környezeti stratégiával  és </a:t>
              </a:r>
              <a:r>
                <a:rPr kumimoji="0" lang="hu-HU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résztvesznek</a:t>
              </a: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közösségi projektekben.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Helyi szabályozások ismerete és betartása.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Gyermekek megóvása a kizsákmányolástól.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Kapcsolat a helyiekkel a jobb megértés érdekében.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védett  kulturális emlékek megörökítése.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00069" y="3065170"/>
              <a:ext cx="3504380" cy="3259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Tipp 5.</a:t>
              </a:r>
              <a:b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</a:b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Legyél tájékozott utazó!</a:t>
              </a:r>
              <a:endPara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7060" y="2558977"/>
            <a:ext cx="4328917" cy="2045839"/>
            <a:chOff x="5100069" y="3036825"/>
            <a:chExt cx="3504380" cy="1496199"/>
          </a:xfrm>
        </p:grpSpPr>
        <p:sp>
          <p:nvSpPr>
            <p:cNvPr id="19" name="TextBox 18"/>
            <p:cNvSpPr txBox="1"/>
            <p:nvPr/>
          </p:nvSpPr>
          <p:spPr>
            <a:xfrm>
              <a:off x="5100069" y="3520125"/>
              <a:ext cx="3504380" cy="10128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Döntés előtt a digitálisan elérhető véleményoldalak és blogok tanulmányozása, őszinte vélemény írása a hazaérkezés után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.</a:t>
              </a:r>
              <a:endParaRPr kumimoji="0" lang="hu-HU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Posztolás előtt kétszer is átgondolni a közlendő formáját és  tartalmát.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non-profit szervezetek és a helyi projektek népszerűsítése.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Jogtalanságok,  kizsákmányolás és diszkrimináció nyilvánosságra hozatala.</a:t>
              </a:r>
              <a:endPara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100069" y="3036825"/>
              <a:ext cx="3504380" cy="38265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Tipp 6.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Használd okosan a digitális lehetőségeket!</a:t>
              </a:r>
              <a:endPara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pic>
        <p:nvPicPr>
          <p:cNvPr id="24" name="Kép helye 8">
            <a:extLst>
              <a:ext uri="{FF2B5EF4-FFF2-40B4-BE49-F238E27FC236}">
                <a16:creationId xmlns:a16="http://schemas.microsoft.com/office/drawing/2014/main" id="{0C7CEC61-8208-4A1C-AA37-61B875B197BD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/>
          <a:srcRect t="24910" b="24910"/>
          <a:stretch>
            <a:fillRect/>
          </a:stretch>
        </p:blipFill>
        <p:spPr>
          <a:xfrm>
            <a:off x="4599058" y="2571750"/>
            <a:ext cx="4572000" cy="1709737"/>
          </a:xfrm>
          <a:prstGeom prst="rect">
            <a:avLst/>
          </a:prstGeom>
        </p:spPr>
      </p:pic>
      <p:pic>
        <p:nvPicPr>
          <p:cNvPr id="25" name="Kép helye 7">
            <a:extLst>
              <a:ext uri="{FF2B5EF4-FFF2-40B4-BE49-F238E27FC236}">
                <a16:creationId xmlns:a16="http://schemas.microsoft.com/office/drawing/2014/main" id="{11AFF713-6AC0-445B-9DB4-30C462C598D6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/>
          <a:srcRect t="24697" b="24697"/>
          <a:stretch>
            <a:fillRect/>
          </a:stretch>
        </p:blipFill>
        <p:spPr>
          <a:xfrm>
            <a:off x="27058" y="823596"/>
            <a:ext cx="4572000" cy="17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72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FD19D8D0-CD50-485D-836D-E2D26CE1FE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576064"/>
          </a:xfrm>
        </p:spPr>
        <p:txBody>
          <a:bodyPr/>
          <a:lstStyle/>
          <a:p>
            <a:r>
              <a:rPr lang="hu-HU" sz="2800" dirty="0"/>
              <a:t>1.3.2.3. Desztinációs magatartási/viselkedési  kódexek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4DE656C-06D8-49FA-95E5-0A5810010F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/>
              <a:t>Példák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87DF65CA-D01C-4D9B-9931-AC48931458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1" y="1083429"/>
            <a:ext cx="2808847" cy="4013842"/>
          </a:xfrm>
          <a:prstGeom prst="rect">
            <a:avLst/>
          </a:prstGeom>
        </p:spPr>
      </p:pic>
      <p:sp>
        <p:nvSpPr>
          <p:cNvPr id="15" name="Szövegdoboz 14">
            <a:extLst>
              <a:ext uri="{FF2B5EF4-FFF2-40B4-BE49-F238E27FC236}">
                <a16:creationId xmlns:a16="http://schemas.microsoft.com/office/drawing/2014/main" id="{6F4EB419-6025-4436-A769-3C72AAB0B591}"/>
              </a:ext>
            </a:extLst>
          </p:cNvPr>
          <p:cNvSpPr txBox="1"/>
          <p:nvPr/>
        </p:nvSpPr>
        <p:spPr>
          <a:xfrm>
            <a:off x="3491880" y="1879252"/>
            <a:ext cx="49685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/>
              <a:t>A desztinációban elvárt viselkedési normákat tartalmazó      gyűjtemény.</a:t>
            </a:r>
          </a:p>
          <a:p>
            <a:endParaRPr lang="hu-HU" sz="1400" dirty="0"/>
          </a:p>
          <a:p>
            <a:r>
              <a:rPr lang="hu-HU" sz="1400" dirty="0"/>
              <a:t>Ezeket az instrukciókat kell a desztinációba érkező</a:t>
            </a:r>
          </a:p>
          <a:p>
            <a:r>
              <a:rPr lang="hu-HU" sz="1400" dirty="0"/>
              <a:t>látogatóknak és a vállalkozásoknak betartani annak             érdekében, hogy a helyi közösség gazdasági, természeti,     kulturális környezetét a legkevésbé veszélyeztessék.</a:t>
            </a:r>
          </a:p>
          <a:p>
            <a:endParaRPr lang="hu-HU" sz="1400" dirty="0"/>
          </a:p>
          <a:p>
            <a:endParaRPr lang="hu-HU" sz="1400" dirty="0"/>
          </a:p>
        </p:txBody>
      </p:sp>
    </p:spTree>
    <p:extLst>
      <p:ext uri="{BB962C8B-B14F-4D97-AF65-F5344CB8AC3E}">
        <p14:creationId xmlns:p14="http://schemas.microsoft.com/office/powerpoint/2010/main" val="1648702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8767B3A3-DF63-4B4E-92A8-BB6CBE15E4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92ED5045-11EC-4B3E-9D97-7257038BDE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5" name="Kép 4" descr="A képen szöveg látható&#10;&#10;Automatikusan generált leírás">
            <a:extLst>
              <a:ext uri="{FF2B5EF4-FFF2-40B4-BE49-F238E27FC236}">
                <a16:creationId xmlns:a16="http://schemas.microsoft.com/office/drawing/2014/main" id="{65263BB1-6024-43DD-B376-A79934CC0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31590"/>
            <a:ext cx="4464496" cy="3146240"/>
          </a:xfrm>
          <a:prstGeom prst="rect">
            <a:avLst/>
          </a:prstGeom>
        </p:spPr>
      </p:pic>
      <p:pic>
        <p:nvPicPr>
          <p:cNvPr id="7" name="Kép 6" descr="A képen szöveg látható&#10;&#10;Automatikusan generált leírás">
            <a:extLst>
              <a:ext uri="{FF2B5EF4-FFF2-40B4-BE49-F238E27FC236}">
                <a16:creationId xmlns:a16="http://schemas.microsoft.com/office/drawing/2014/main" id="{79C544C2-7BFB-4214-B89C-9261FE38B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877" y="1886290"/>
            <a:ext cx="4451017" cy="314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31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26DE34F5-C797-403C-A6A5-C5D14815C6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53EDC22-DC22-4C6D-9066-FF12577D03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/>
              <a:t>Online 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820D8919-3422-4F6C-A9B3-0570C769EA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-3149"/>
            <a:ext cx="3925485" cy="5215508"/>
          </a:xfrm>
          <a:prstGeom prst="rect">
            <a:avLst/>
          </a:prstGeom>
        </p:spPr>
      </p:pic>
      <p:pic>
        <p:nvPicPr>
          <p:cNvPr id="10" name="Kép 9" descr="A képen szöveg, újság látható&#10;&#10;Automatikusan generált leírás">
            <a:extLst>
              <a:ext uri="{FF2B5EF4-FFF2-40B4-BE49-F238E27FC236}">
                <a16:creationId xmlns:a16="http://schemas.microsoft.com/office/drawing/2014/main" id="{F9937000-8A33-4553-A319-81F1A98079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589" y="70288"/>
            <a:ext cx="3740323" cy="494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582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3200" dirty="0"/>
              <a:t>1.3.1.A turista tájékoztatása elvárt magatartásról </a:t>
            </a:r>
            <a:endParaRPr lang="ko-KR" alt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endParaRPr lang="en-US" altLang="ko-KR" b="1" dirty="0"/>
          </a:p>
        </p:txBody>
      </p:sp>
      <p:sp>
        <p:nvSpPr>
          <p:cNvPr id="5" name="Rectangle 4"/>
          <p:cNvSpPr/>
          <p:nvPr/>
        </p:nvSpPr>
        <p:spPr>
          <a:xfrm>
            <a:off x="491674" y="2505431"/>
            <a:ext cx="2628000" cy="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00687" y="2517106"/>
            <a:ext cx="2628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3870" y="2499750"/>
            <a:ext cx="262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16" name="Kép 15">
            <a:extLst>
              <a:ext uri="{FF2B5EF4-FFF2-40B4-BE49-F238E27FC236}">
                <a16:creationId xmlns:a16="http://schemas.microsoft.com/office/drawing/2014/main" id="{CDC60189-AC7D-4F48-9255-8C61ECE9AE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pic>
        <p:nvPicPr>
          <p:cNvPr id="2050" name="Picture 2" descr="Step by Step Guide to Preparing for a Trip on Your Own">
            <a:extLst>
              <a:ext uri="{FF2B5EF4-FFF2-40B4-BE49-F238E27FC236}">
                <a16:creationId xmlns:a16="http://schemas.microsoft.com/office/drawing/2014/main" id="{DB87A97B-877F-4C52-8169-B4799AB78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650" y="1343448"/>
            <a:ext cx="1344989" cy="89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5 simple tips for booking a flight at the best price">
            <a:extLst>
              <a:ext uri="{FF2B5EF4-FFF2-40B4-BE49-F238E27FC236}">
                <a16:creationId xmlns:a16="http://schemas.microsoft.com/office/drawing/2014/main" id="{B5E735F7-AFB4-4F7A-AA0D-04DECBD60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99489"/>
            <a:ext cx="1344989" cy="84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10 photos to inspire you to visit Budapest">
            <a:extLst>
              <a:ext uri="{FF2B5EF4-FFF2-40B4-BE49-F238E27FC236}">
                <a16:creationId xmlns:a16="http://schemas.microsoft.com/office/drawing/2014/main" id="{92C802C6-90A8-449F-97F5-01A62DE81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705" y="1309642"/>
            <a:ext cx="1344989" cy="89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48CD8CCD-5FB4-49C0-B373-867EA66F6927}"/>
              </a:ext>
            </a:extLst>
          </p:cNvPr>
          <p:cNvSpPr txBox="1"/>
          <p:nvPr/>
        </p:nvSpPr>
        <p:spPr>
          <a:xfrm>
            <a:off x="726138" y="2228504"/>
            <a:ext cx="2123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Foglalás, döntés előtt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6AE6E247-DEDF-4A25-9DBD-CF206B05A321}"/>
              </a:ext>
            </a:extLst>
          </p:cNvPr>
          <p:cNvSpPr txBox="1"/>
          <p:nvPr/>
        </p:nvSpPr>
        <p:spPr>
          <a:xfrm>
            <a:off x="3605391" y="2240107"/>
            <a:ext cx="1867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Felkészülés során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B7BEBD3B-1ED9-43A9-806A-3A333ABEAC6E}"/>
              </a:ext>
            </a:extLst>
          </p:cNvPr>
          <p:cNvSpPr txBox="1"/>
          <p:nvPr/>
        </p:nvSpPr>
        <p:spPr>
          <a:xfrm>
            <a:off x="6325898" y="2228432"/>
            <a:ext cx="2123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A desztinációban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5BCB238D-3A04-4793-A405-829F869B2AE6}"/>
              </a:ext>
            </a:extLst>
          </p:cNvPr>
          <p:cNvSpPr txBox="1"/>
          <p:nvPr/>
        </p:nvSpPr>
        <p:spPr>
          <a:xfrm>
            <a:off x="491674" y="2614590"/>
            <a:ext cx="25318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Cél: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tájékoztatás;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meggyőzés;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befolyásolás.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Tartalom: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általános ismertető: kultúra,   környezet, életvitel.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Eszközök: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közösségi oldalak;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prospektusok</a:t>
            </a:r>
            <a:r>
              <a:rPr lang="hu-HU" sz="1200" dirty="0">
                <a:solidFill>
                  <a:prstClr val="black"/>
                </a:solidFill>
                <a:latin typeface="Arial"/>
              </a:rPr>
              <a:t>;</a:t>
            </a: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honlapok.</a:t>
            </a:r>
          </a:p>
        </p:txBody>
      </p:sp>
      <p:sp>
        <p:nvSpPr>
          <p:cNvPr id="20" name="Szövegdoboz 19">
            <a:extLst>
              <a:ext uri="{FF2B5EF4-FFF2-40B4-BE49-F238E27FC236}">
                <a16:creationId xmlns:a16="http://schemas.microsoft.com/office/drawing/2014/main" id="{6207015D-2EAA-4C09-8337-F3826B407A81}"/>
              </a:ext>
            </a:extLst>
          </p:cNvPr>
          <p:cNvSpPr txBox="1"/>
          <p:nvPr/>
        </p:nvSpPr>
        <p:spPr>
          <a:xfrm>
            <a:off x="3396825" y="2616031"/>
            <a:ext cx="25318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Cél: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tájékoztatás.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Tartalom: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szokások;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étkezés;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pénz</a:t>
            </a:r>
            <a:r>
              <a:rPr lang="hu-HU" sz="1200" dirty="0">
                <a:solidFill>
                  <a:prstClr val="black"/>
                </a:solidFill>
                <a:latin typeface="Arial"/>
              </a:rPr>
              <a:t>;</a:t>
            </a: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nyelv.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Eszközök: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prospektusok;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honlapok;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célzott üzenetek.</a:t>
            </a:r>
          </a:p>
        </p:txBody>
      </p:sp>
      <p:sp>
        <p:nvSpPr>
          <p:cNvPr id="22" name="Szövegdoboz 21">
            <a:extLst>
              <a:ext uri="{FF2B5EF4-FFF2-40B4-BE49-F238E27FC236}">
                <a16:creationId xmlns:a16="http://schemas.microsoft.com/office/drawing/2014/main" id="{F43FFE5C-BE36-49A7-8BC6-B7A1574DF0F7}"/>
              </a:ext>
            </a:extLst>
          </p:cNvPr>
          <p:cNvSpPr txBox="1"/>
          <p:nvPr/>
        </p:nvSpPr>
        <p:spPr>
          <a:xfrm>
            <a:off x="6109700" y="2517106"/>
            <a:ext cx="3034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Cél: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tájékoztatás;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befolyásolás;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meggyőzés.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Tartalom: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részletes ismertető: kultúra, környezet,    életvitel;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konkrét viselkedési elvárások(szabályok)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Eszközök: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nyomtatott vagy online magatartási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hu-H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kodex</a:t>
            </a:r>
            <a:r>
              <a:rPr lang="hu-HU" sz="1200" dirty="0">
                <a:solidFill>
                  <a:prstClr val="black"/>
                </a:solidFill>
                <a:latin typeface="Arial"/>
              </a:rPr>
              <a:t>;</a:t>
            </a: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honlapok, applikációk;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- szóbeli : </a:t>
            </a:r>
            <a:r>
              <a:rPr kumimoji="0" lang="hu-H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meet</a:t>
            </a: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 and </a:t>
            </a:r>
            <a:r>
              <a:rPr kumimoji="0" lang="hu-H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greet</a:t>
            </a: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, </a:t>
            </a:r>
            <a:r>
              <a:rPr kumimoji="0" lang="hu-H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idegenevezető</a:t>
            </a:r>
            <a:r>
              <a:rPr kumimoji="0" lang="hu-H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 stb.</a:t>
            </a:r>
          </a:p>
        </p:txBody>
      </p:sp>
    </p:spTree>
    <p:extLst>
      <p:ext uri="{BB962C8B-B14F-4D97-AF65-F5344CB8AC3E}">
        <p14:creationId xmlns:p14="http://schemas.microsoft.com/office/powerpoint/2010/main" val="179844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 txBox="1">
            <a:spLocks/>
          </p:cNvSpPr>
          <p:nvPr/>
        </p:nvSpPr>
        <p:spPr>
          <a:xfrm>
            <a:off x="179512" y="627534"/>
            <a:ext cx="3744416" cy="155107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hu-HU" altLang="ko-KR" sz="2800" dirty="0"/>
              <a:t>1.3.1.1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hu-HU" altLang="ko-KR" sz="2800" dirty="0"/>
              <a:t>Etikai és a  magatartási (viselkedési) kódexek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5936" y="3708690"/>
            <a:ext cx="486054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 turizmus negatív hatásának csökkentése érdekében  a turisták és vállalkozások tájékoztatása és befolyásolása érdekében összeállított információk és elvárások gyűjteményei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14" name="Kép helye 13" descr="A képen szöveg, újság látható&#10;&#10;Automatikusan generált leírás">
            <a:extLst>
              <a:ext uri="{FF2B5EF4-FFF2-40B4-BE49-F238E27FC236}">
                <a16:creationId xmlns:a16="http://schemas.microsoft.com/office/drawing/2014/main" id="{2E6C4D2F-B269-4CD5-9E61-9B1209A7FDC0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5" r="11705"/>
          <a:stretch>
            <a:fillRect/>
          </a:stretch>
        </p:blipFill>
        <p:spPr/>
      </p:pic>
      <p:pic>
        <p:nvPicPr>
          <p:cNvPr id="16" name="Kép helye 15">
            <a:extLst>
              <a:ext uri="{FF2B5EF4-FFF2-40B4-BE49-F238E27FC236}">
                <a16:creationId xmlns:a16="http://schemas.microsoft.com/office/drawing/2014/main" id="{A1E8F86F-FE69-46D7-BA3D-9B89A75144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34" b="25234"/>
          <a:stretch>
            <a:fillRect/>
          </a:stretch>
        </p:blipFill>
        <p:spPr/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0FBCBBCA-720D-4F10-AB1C-C840D47480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564080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290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800" dirty="0"/>
              <a:t>1.3.1.2 Az etikai és a magatartási kódex-szel szembeni elvárások</a:t>
            </a:r>
            <a:endParaRPr lang="ko-KR" altLang="en-US" sz="2800" dirty="0"/>
          </a:p>
        </p:txBody>
      </p:sp>
      <p:sp>
        <p:nvSpPr>
          <p:cNvPr id="8" name="Diamond 7"/>
          <p:cNvSpPr/>
          <p:nvPr/>
        </p:nvSpPr>
        <p:spPr>
          <a:xfrm>
            <a:off x="7980229" y="2803676"/>
            <a:ext cx="648072" cy="648072"/>
          </a:xfrm>
          <a:prstGeom prst="diamond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9" name="Diamond 8"/>
          <p:cNvSpPr/>
          <p:nvPr/>
        </p:nvSpPr>
        <p:spPr>
          <a:xfrm>
            <a:off x="7608338" y="2304920"/>
            <a:ext cx="648072" cy="648072"/>
          </a:xfrm>
          <a:prstGeom prst="diamond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7236446" y="1806165"/>
            <a:ext cx="648072" cy="648072"/>
          </a:xfrm>
          <a:prstGeom prst="diamond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6864554" y="1307410"/>
            <a:ext cx="648072" cy="648072"/>
          </a:xfrm>
          <a:prstGeom prst="diamond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7798241" y="2488511"/>
            <a:ext cx="283651" cy="26552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3" name="Rectangle 23"/>
          <p:cNvSpPr/>
          <p:nvPr/>
        </p:nvSpPr>
        <p:spPr>
          <a:xfrm>
            <a:off x="7406329" y="2025494"/>
            <a:ext cx="336532" cy="19795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4" name="Rectangle 30"/>
          <p:cNvSpPr/>
          <p:nvPr/>
        </p:nvSpPr>
        <p:spPr>
          <a:xfrm>
            <a:off x="7078019" y="1497415"/>
            <a:ext cx="254137" cy="253394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5" name="Oval 7"/>
          <p:cNvSpPr/>
          <p:nvPr/>
        </p:nvSpPr>
        <p:spPr>
          <a:xfrm>
            <a:off x="8160747" y="2976561"/>
            <a:ext cx="301394" cy="30139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08860" y="2976561"/>
            <a:ext cx="391388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 pitchFamily="34" charset="0"/>
              </a:rPr>
              <a:t>Tárgyszerűség,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08861" y="2500945"/>
            <a:ext cx="354111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 pitchFamily="34" charset="0"/>
              </a:rPr>
              <a:t> </a:t>
            </a:r>
            <a:r>
              <a:rPr kumimoji="0" lang="hu-HU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 pitchFamily="34" charset="0"/>
              </a:rPr>
              <a:t>Hatékonyság, eredményeség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08861" y="1993524"/>
            <a:ext cx="316835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 pitchFamily="34" charset="0"/>
              </a:rPr>
              <a:t>Méltányosság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08860" y="1478152"/>
            <a:ext cx="27955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 pitchFamily="34" charset="0"/>
              </a:rPr>
              <a:t>Fenntarthatóság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518248" y="3716585"/>
            <a:ext cx="1964322" cy="1032519"/>
            <a:chOff x="1407397" y="919258"/>
            <a:chExt cx="2831126" cy="1032519"/>
          </a:xfrm>
        </p:grpSpPr>
        <p:sp>
          <p:nvSpPr>
            <p:cNvPr id="21" name="TextBox 20"/>
            <p:cNvSpPr txBox="1"/>
            <p:nvPr/>
          </p:nvSpPr>
          <p:spPr>
            <a:xfrm>
              <a:off x="1472558" y="1120780"/>
              <a:ext cx="276596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Diszkrimináció nélkül mindenki által elfogadható legyen, érthető legyen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.  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407397" y="919258"/>
              <a:ext cx="27659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Méltányosság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74837" y="3677863"/>
            <a:ext cx="2103867" cy="1071241"/>
            <a:chOff x="1206274" y="880536"/>
            <a:chExt cx="3032249" cy="1071241"/>
          </a:xfrm>
        </p:grpSpPr>
        <p:sp>
          <p:nvSpPr>
            <p:cNvPr id="24" name="TextBox 23"/>
            <p:cNvSpPr txBox="1"/>
            <p:nvPr/>
          </p:nvSpPr>
          <p:spPr>
            <a:xfrm>
              <a:off x="1472558" y="1120780"/>
              <a:ext cx="276596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hu-HU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/>
                  <a:cs typeface="Arial" pitchFamily="34" charset="0"/>
                </a:rPr>
                <a:t>Vegye figyelembe a környezet, a gazdaság és a társadalom szempontjait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206274" y="880536"/>
              <a:ext cx="27659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cs typeface="Arial" pitchFamily="34" charset="0"/>
                </a:rPr>
                <a:t>Fenntarthatóság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720592" y="3438150"/>
            <a:ext cx="1919111" cy="1607009"/>
            <a:chOff x="1472558" y="529434"/>
            <a:chExt cx="2765965" cy="1607009"/>
          </a:xfrm>
        </p:grpSpPr>
        <p:sp>
          <p:nvSpPr>
            <p:cNvPr id="27" name="TextBox 26"/>
            <p:cNvSpPr txBox="1"/>
            <p:nvPr/>
          </p:nvSpPr>
          <p:spPr>
            <a:xfrm>
              <a:off x="1472558" y="936114"/>
              <a:ext cx="2765965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Az </a:t>
              </a:r>
              <a:r>
                <a:rPr lang="hu-HU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/>
                  <a:cs typeface="Arial" pitchFamily="34" charset="0"/>
                </a:rPr>
                <a:t>ajánlások</a:t>
              </a: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a gyakorlatban megvalósíthatók legyenek és kövessék a legjobb fenntarthatósági gyakorlatot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.  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472558" y="529434"/>
              <a:ext cx="2765965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cs typeface="Arial" pitchFamily="34" charset="0"/>
                </a:rPr>
                <a:t>Hatékonyság, eredményeség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771192" y="3555187"/>
            <a:ext cx="1919111" cy="1378583"/>
            <a:chOff x="1472558" y="757860"/>
            <a:chExt cx="2765965" cy="1378583"/>
          </a:xfrm>
        </p:grpSpPr>
        <p:sp>
          <p:nvSpPr>
            <p:cNvPr id="30" name="TextBox 29"/>
            <p:cNvSpPr txBox="1"/>
            <p:nvPr/>
          </p:nvSpPr>
          <p:spPr>
            <a:xfrm>
              <a:off x="1472558" y="936114"/>
              <a:ext cx="2765965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Az ajánlások legyenek összhangban a desztináció fenntarthatósági    célkitűzéseivel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és sajátosságaival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472558" y="757860"/>
              <a:ext cx="27659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Tárgyszerűség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pic>
        <p:nvPicPr>
          <p:cNvPr id="32" name="Kép 31">
            <a:extLst>
              <a:ext uri="{FF2B5EF4-FFF2-40B4-BE49-F238E27FC236}">
                <a16:creationId xmlns:a16="http://schemas.microsoft.com/office/drawing/2014/main" id="{E0773CA9-C6D4-4FF7-A74B-E9184B0004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pic>
        <p:nvPicPr>
          <p:cNvPr id="1026" name="Picture 2" descr="Global Code of Ethics for Tourism | UNWTO">
            <a:extLst>
              <a:ext uri="{FF2B5EF4-FFF2-40B4-BE49-F238E27FC236}">
                <a16:creationId xmlns:a16="http://schemas.microsoft.com/office/drawing/2014/main" id="{FDF7A9FB-CE4D-4F4B-87A2-93B0F0CFA7EB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" b="71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252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2AF4594B-632D-4ABE-B789-3F6A80019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/>
              <a:t>1.3.2.Kódexek típusai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E3FE145-1B79-4223-886F-2A764D9BE2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B2CC9CC-0238-4BFA-9868-663170FF94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919203"/>
              </p:ext>
            </p:extLst>
          </p:nvPr>
        </p:nvGraphicFramePr>
        <p:xfrm>
          <a:off x="1403648" y="1275606"/>
          <a:ext cx="6216352" cy="3328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28025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F886ABC8-2187-4332-93C8-F033706609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0" lang="hu-HU" altLang="ko-K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 pitchFamily="34" charset="0"/>
              </a:rPr>
              <a:t>1.3.2.1.</a:t>
            </a:r>
            <a:r>
              <a:rPr lang="hu-HU" altLang="ko-KR" sz="2800" b="1" dirty="0">
                <a:latin typeface="Arial"/>
                <a:cs typeface="Arial" pitchFamily="34" charset="0"/>
              </a:rPr>
              <a:t>Általános etikai  kódex</a:t>
            </a:r>
            <a:endParaRPr lang="hu-HU" sz="2400" dirty="0"/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27E260BE-4E43-480B-9A3D-68FF9F93D4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altLang="ko-KR" sz="1600" b="1" dirty="0">
                <a:cs typeface="Arial" pitchFamily="34" charset="0"/>
              </a:rPr>
              <a:t>A Turizmus Globális Etikai Kódexe, 1999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 pitchFamily="34" charset="0"/>
            </a:endParaRPr>
          </a:p>
          <a:p>
            <a:endParaRPr lang="hu-HU" dirty="0"/>
          </a:p>
        </p:txBody>
      </p:sp>
      <p:pic>
        <p:nvPicPr>
          <p:cNvPr id="4" name="Picture 8" descr="Global Code of Ethics for Tourism - ESDAW">
            <a:extLst>
              <a:ext uri="{FF2B5EF4-FFF2-40B4-BE49-F238E27FC236}">
                <a16:creationId xmlns:a16="http://schemas.microsoft.com/office/drawing/2014/main" id="{E7DD458B-CCC6-42BF-B9DA-4135DF1DB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4" r="24254"/>
          <a:stretch>
            <a:fillRect/>
          </a:stretch>
        </p:blipFill>
        <p:spPr bwMode="auto">
          <a:xfrm>
            <a:off x="209732" y="1160010"/>
            <a:ext cx="3774054" cy="227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UNWTO 2019 General Assembly in St.Petersburg, Russia | Most Petersburg">
            <a:extLst>
              <a:ext uri="{FF2B5EF4-FFF2-40B4-BE49-F238E27FC236}">
                <a16:creationId xmlns:a16="http://schemas.microsoft.com/office/drawing/2014/main" id="{3BFB2900-4DC7-43D0-94A8-90AC11F98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1" b="11581"/>
          <a:stretch>
            <a:fillRect/>
          </a:stretch>
        </p:blipFill>
        <p:spPr bwMode="auto">
          <a:xfrm>
            <a:off x="1043608" y="3577365"/>
            <a:ext cx="1778809" cy="124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AB247685-E32A-40AD-915D-FCE237E5D55B}"/>
              </a:ext>
            </a:extLst>
          </p:cNvPr>
          <p:cNvSpPr txBox="1"/>
          <p:nvPr/>
        </p:nvSpPr>
        <p:spPr>
          <a:xfrm>
            <a:off x="2843808" y="1047250"/>
            <a:ext cx="6120680" cy="3687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800" dirty="0"/>
              <a:t>Mindenkire vonatkozóan rögzíti a fenntartható turizmus általános alapelveit.</a:t>
            </a:r>
          </a:p>
          <a:p>
            <a:r>
              <a:rPr lang="hu-HU" dirty="0"/>
              <a:t>Etikai kódex a turizmus érdekeltjei és érintettjei számára a fenntartható turizmus megteremtése érdekében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turizmust a fenntartható fejlődés tényezőjeként határozza meg;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Hangsúlyozza, hogy a turisztikai fejlesztések során fontos törekedni a környezet védelmére, az energiatakarékosságra, a turizmus okozta terhelések egyenletesebb elosztására;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turisztikai tevékenység tervezésekor a természeti örökség </a:t>
            </a:r>
            <a:r>
              <a:rPr lang="hu-H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védel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hu-H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mére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kell összpontosítani;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fenntartható fejlődés elvei leginkább a természeti turizmus és az ökoturizmus révén valósulhatnak meg.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46573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E7137C44-3DBE-4E92-8FA4-E517D93830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sz="3200" dirty="0">
                <a:latin typeface="Calibri" panose="020F0502020204030204" pitchFamily="34" charset="0"/>
                <a:ea typeface="Calibri" panose="020F0502020204030204" pitchFamily="34" charset="0"/>
              </a:rPr>
              <a:t>A Turizmus Globális Etikai Kódexének fontos alapelvei</a:t>
            </a:r>
            <a:endParaRPr lang="hu-HU" sz="3200" dirty="0"/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C17EE7C-621E-4413-BC9C-05B1401DA7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79B56BDA-0CAC-4C85-9FDA-D2B72B0367CA}"/>
              </a:ext>
            </a:extLst>
          </p:cNvPr>
          <p:cNvSpPr txBox="1"/>
          <p:nvPr/>
        </p:nvSpPr>
        <p:spPr>
          <a:xfrm>
            <a:off x="251520" y="1268677"/>
            <a:ext cx="8640960" cy="364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turizmus szerepe jelentős a népek, társadalmak közötti kölcsönös megértésben. 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turizmus az egyéni és kollektív kiteljesedés eszköze.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turizmus  a fenntartható fejlődés tényezője.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 turizmus az emberiség kulturális örökségének felhasználója és megőrzője.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turizmus a fogadó ország és a helyi közösség számára egyaránt előnyös tevékenység.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turizmus fejlődésében az érintettek és érdekelteknek egyaránt vannak  kötelezettségei. </a:t>
            </a:r>
            <a:r>
              <a:rPr lang="hu-H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helyi lakosság bevonása fontos</a:t>
            </a:r>
            <a:endParaRPr lang="hu-H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turizmusban való részvétel alapvető emberi jog, a hozzáférés és a szabad áramlás       szabadságának biztosítása alapfeltétel.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u-H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turizmusban dolgozó vállalkozások és dolgozók jogai, a küldő és fogadó országok        közötti  partnerség, diszkriminációmentesség fontos tényezők</a:t>
            </a:r>
            <a:r>
              <a:rPr lang="hu-H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u-H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97378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2C4D418E-B558-4556-864F-ED39CF6AB7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u-HU" altLang="ko-K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 pitchFamily="34" charset="0"/>
              </a:rPr>
              <a:t>1.3.2.2.</a:t>
            </a:r>
            <a:r>
              <a:rPr lang="hu-HU" altLang="ko-KR" sz="2400" b="1" dirty="0">
                <a:cs typeface="Arial" pitchFamily="34" charset="0"/>
              </a:rPr>
              <a:t>Általános viselkedési (magatartási) kódex</a:t>
            </a:r>
            <a:endParaRPr lang="hu-HU" dirty="0"/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83A3A96D-7E8F-4A1C-9ECD-8733C91E77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sz="2000" b="1" dirty="0"/>
              <a:t>Tippek a Felelős Utazó számára</a:t>
            </a:r>
          </a:p>
        </p:txBody>
      </p:sp>
      <p:pic>
        <p:nvPicPr>
          <p:cNvPr id="4" name="Kép helye 1">
            <a:extLst>
              <a:ext uri="{FF2B5EF4-FFF2-40B4-BE49-F238E27FC236}">
                <a16:creationId xmlns:a16="http://schemas.microsoft.com/office/drawing/2014/main" id="{7DDD05C2-AC26-4966-8568-7AFC3A80C4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308" b="16308"/>
          <a:stretch>
            <a:fillRect/>
          </a:stretch>
        </p:blipFill>
        <p:spPr>
          <a:xfrm>
            <a:off x="107504" y="1131590"/>
            <a:ext cx="3240360" cy="1954005"/>
          </a:xfrm>
          <a:prstGeom prst="rect">
            <a:avLst/>
          </a:prstGeom>
        </p:spPr>
      </p:pic>
      <p:pic>
        <p:nvPicPr>
          <p:cNvPr id="5" name="Picture 4" descr="UNWTO 2019 General Assembly in St.Petersburg, Russia | Most Petersburg">
            <a:extLst>
              <a:ext uri="{FF2B5EF4-FFF2-40B4-BE49-F238E27FC236}">
                <a16:creationId xmlns:a16="http://schemas.microsoft.com/office/drawing/2014/main" id="{FA9DEDBF-6850-490B-96B1-23E32C05B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1" b="11581"/>
          <a:stretch>
            <a:fillRect/>
          </a:stretch>
        </p:blipFill>
        <p:spPr bwMode="auto">
          <a:xfrm>
            <a:off x="1110415" y="3261019"/>
            <a:ext cx="216024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AC70C583-C7B6-4CAC-AD1F-F4624238755F}"/>
              </a:ext>
            </a:extLst>
          </p:cNvPr>
          <p:cNvSpPr txBox="1"/>
          <p:nvPr/>
        </p:nvSpPr>
        <p:spPr>
          <a:xfrm>
            <a:off x="3491880" y="1419622"/>
            <a:ext cx="554461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defRPr/>
            </a:pPr>
            <a:r>
              <a:rPr lang="hu-HU" altLang="ko-KR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  <a:t>Általános magatartási kódex a turisták számára</a:t>
            </a:r>
            <a:br>
              <a:rPr lang="hu-HU" altLang="ko-KR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 pitchFamily="34" charset="0"/>
              </a:rPr>
            </a:br>
            <a:endParaRPr lang="hu-HU" altLang="ko-KR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 pitchFamily="34" charset="0"/>
            </a:endParaRPr>
          </a:p>
          <a:p>
            <a:pPr latinLnBrk="0">
              <a:defRPr/>
            </a:pPr>
            <a:r>
              <a:rPr lang="hu-HU" altLang="ko-KR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Tedd  jobbá a turizmust és járj elöl példával a többi utazónak!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turizmus etikai kérdéseivel foglalkozó bizottság (World </a:t>
            </a:r>
            <a:r>
              <a:rPr lang="hu-H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Committee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Tourism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Ethics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-WCTE)  2005-ben kiadta a Felelős Turista és Utazó (The </a:t>
            </a:r>
            <a:r>
              <a:rPr lang="hu-H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Responsible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Tourist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</a:t>
            </a:r>
            <a:r>
              <a:rPr lang="hu-H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Traveller</a:t>
            </a:r>
            <a:r>
              <a:rPr lang="hu-H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című kiadványt, amely a Turizmus Globális Etikai Kódexének a lényegi megállapításait    felhasználóbarát, könnyen érthető formában bocsátotta a turisták rendelkezésére. Ennek a többször módosított kiadványnak a 2017-es (Tippek a felelős turista számára)    változatát 2020-ban a COVID 19 járvány hatásaira való tekintettel felülvizsgálták.</a:t>
            </a:r>
          </a:p>
        </p:txBody>
      </p:sp>
    </p:spTree>
    <p:extLst>
      <p:ext uri="{BB962C8B-B14F-4D97-AF65-F5344CB8AC3E}">
        <p14:creationId xmlns:p14="http://schemas.microsoft.com/office/powerpoint/2010/main" val="162303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28313" y="437804"/>
            <a:ext cx="4263943" cy="2418172"/>
            <a:chOff x="5031983" y="2217564"/>
            <a:chExt cx="3640551" cy="2418172"/>
          </a:xfrm>
        </p:grpSpPr>
        <p:sp>
          <p:nvSpPr>
            <p:cNvPr id="19" name="TextBox 18"/>
            <p:cNvSpPr txBox="1"/>
            <p:nvPr/>
          </p:nvSpPr>
          <p:spPr>
            <a:xfrm>
              <a:off x="5168154" y="2696744"/>
              <a:ext cx="3504380" cy="19389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H</a:t>
              </a:r>
              <a:r>
                <a:rPr kumimoji="0" lang="hu-HU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elyi</a:t>
              </a: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szokások, hagyományok, társadalmi körülmények ismerete.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Néhány szó elsajátítása a helyiek nyelvén.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történelmileg kialakult egyediség tisztelete (kultúra, vallás, viselet, beszédkultúra, zene, művészet, gasztronómia)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Intelligens fényképezés, a privátszféra tisztelete.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helyi életkör</a:t>
              </a:r>
              <a:r>
                <a:rPr kumimoji="0" lang="hu-HU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ülmények</a:t>
              </a: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kritika nélküli elfogadása.</a:t>
              </a:r>
            </a:p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szolgáltatást nyújtókkal szembeni tisztelettudás.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. 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031983" y="2217564"/>
              <a:ext cx="350438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80070" y="2688609"/>
            <a:ext cx="4130157" cy="2723822"/>
            <a:chOff x="5100066" y="1988766"/>
            <a:chExt cx="3526325" cy="2723822"/>
          </a:xfrm>
        </p:grpSpPr>
        <p:sp>
          <p:nvSpPr>
            <p:cNvPr id="22" name="TextBox 21"/>
            <p:cNvSpPr txBox="1"/>
            <p:nvPr/>
          </p:nvSpPr>
          <p:spPr>
            <a:xfrm>
              <a:off x="5122011" y="2404264"/>
              <a:ext cx="3504380" cy="2308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környezeti hatások csökkentése, a természeti adottságok védelme.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Az állatvilág és a természetes élőhelyek tiszteletben tartása.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Veszélyeztetett állatokból, növényekből készített ajándék tárgyak vásárlásának elutasítása 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Csak az engedélyezett  helyek látogatása.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vidék felfedezése.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Hulladékmennyiség csökkentése, 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 legkisebb ökológia-lábnyom hátra hagyása.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 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100066" y="1988766"/>
              <a:ext cx="339481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Tipp 2.</a:t>
              </a:r>
              <a:b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</a:br>
              <a:r>
                <a:rPr kumimoji="0" lang="hu-HU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Óvd a Bolygónkat!</a:t>
              </a:r>
              <a:endPara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endParaRPr>
            </a:p>
          </p:txBody>
        </p:sp>
      </p:grpSp>
      <p:pic>
        <p:nvPicPr>
          <p:cNvPr id="5" name="Kép helye 4">
            <a:extLst>
              <a:ext uri="{FF2B5EF4-FFF2-40B4-BE49-F238E27FC236}">
                <a16:creationId xmlns:a16="http://schemas.microsoft.com/office/drawing/2014/main" id="{204D2D74-0D9E-4D9C-8FD1-B336A44293CF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 rotWithShape="1">
          <a:blip r:embed="rId3"/>
          <a:srcRect t="95" b="95"/>
          <a:stretch/>
        </p:blipFill>
        <p:spPr>
          <a:xfrm>
            <a:off x="17453" y="2806386"/>
            <a:ext cx="4572000" cy="1710000"/>
          </a:xfrm>
        </p:spPr>
      </p:pic>
      <p:pic>
        <p:nvPicPr>
          <p:cNvPr id="24" name="Kép helye 1">
            <a:extLst>
              <a:ext uri="{FF2B5EF4-FFF2-40B4-BE49-F238E27FC236}">
                <a16:creationId xmlns:a16="http://schemas.microsoft.com/office/drawing/2014/main" id="{4530177D-461E-459F-B918-F2BAFA215D5A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4"/>
          <a:srcRect t="30505" b="30505"/>
          <a:stretch>
            <a:fillRect/>
          </a:stretch>
        </p:blipFill>
        <p:spPr>
          <a:xfrm>
            <a:off x="4572000" y="1061619"/>
            <a:ext cx="4572000" cy="1709737"/>
          </a:xfrm>
          <a:prstGeom prst="rect">
            <a:avLst/>
          </a:prstGeom>
        </p:spPr>
      </p:pic>
      <p:sp>
        <p:nvSpPr>
          <p:cNvPr id="8" name="TextBox 22">
            <a:extLst>
              <a:ext uri="{FF2B5EF4-FFF2-40B4-BE49-F238E27FC236}">
                <a16:creationId xmlns:a16="http://schemas.microsoft.com/office/drawing/2014/main" id="{9849A7AF-458D-4486-B2B4-C9721C50282F}"/>
              </a:ext>
            </a:extLst>
          </p:cNvPr>
          <p:cNvSpPr txBox="1"/>
          <p:nvPr/>
        </p:nvSpPr>
        <p:spPr>
          <a:xfrm>
            <a:off x="387801" y="68472"/>
            <a:ext cx="4104455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Tipp 1. </a:t>
            </a:r>
            <a:br>
              <a:rPr kumimoji="0" lang="hu-HU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</a:br>
            <a:r>
              <a:rPr kumimoji="0" lang="hu-HU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Tartsd tiszteletben a fogadóterület és a mi örökségünket!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371446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nntartható turizmus  (1)" id="{032F338A-BDD5-4522-AD21-0D6A9C9D31DD}" vid="{1E3E9A61-C80E-4AEA-BDCA-4FACE19C82AE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nntartható turizmus  (1)" id="{032F338A-BDD5-4522-AD21-0D6A9C9D31DD}" vid="{92507BCE-E626-403E-9E5B-A5A105C1AC6D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nntartható turizmus  (1)" id="{032F338A-BDD5-4522-AD21-0D6A9C9D31DD}" vid="{E0A59EDC-0F51-4106-8B0B-6CC9FBF0A61B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EB6529532E12541A66AA8D5596F9D6F" ma:contentTypeVersion="13" ma:contentTypeDescription="Új dokumentum létrehozása." ma:contentTypeScope="" ma:versionID="c23bfd4ab80462c9dfd759921dcf26e6">
  <xsd:schema xmlns:xsd="http://www.w3.org/2001/XMLSchema" xmlns:xs="http://www.w3.org/2001/XMLSchema" xmlns:p="http://schemas.microsoft.com/office/2006/metadata/properties" xmlns:ns3="e497d766-9098-4312-9063-c7203b20471a" xmlns:ns4="6ad025bc-9453-4e28-b64e-60578e9b89e7" targetNamespace="http://schemas.microsoft.com/office/2006/metadata/properties" ma:root="true" ma:fieldsID="01a4622fc9b5fc2aea83d744953b9b87" ns3:_="" ns4:_="">
    <xsd:import namespace="e497d766-9098-4312-9063-c7203b20471a"/>
    <xsd:import namespace="6ad025bc-9453-4e28-b64e-60578e9b89e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7d766-9098-4312-9063-c7203b2047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d025bc-9453-4e28-b64e-60578e9b89e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Résztvevők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Megosztva részletekkel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Megosztási tipp kivonat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39A596-D1A6-4DAB-B980-ABD5763091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B63C8F-7465-4888-847D-A1586F7399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7d766-9098-4312-9063-c7203b20471a"/>
    <ds:schemaRef ds:uri="6ad025bc-9453-4e28-b64e-60578e9b89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4238E1A-69D5-4184-A3CB-A17BF6FAD80A}">
  <ds:schemaRefs>
    <ds:schemaRef ds:uri="http://purl.org/dc/dcmitype/"/>
    <ds:schemaRef ds:uri="e497d766-9098-4312-9063-c7203b20471a"/>
    <ds:schemaRef ds:uri="http://purl.org/dc/terms/"/>
    <ds:schemaRef ds:uri="http://schemas.openxmlformats.org/package/2006/metadata/core-properties"/>
    <ds:schemaRef ds:uri="6ad025bc-9453-4e28-b64e-60578e9b89e7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Fenntartható turizmus  (1)</Template>
  <TotalTime>1018</TotalTime>
  <Words>1029</Words>
  <Application>Microsoft Office PowerPoint</Application>
  <PresentationFormat>Diavetítés a képernyőre (16:9 oldalarány)</PresentationFormat>
  <Paragraphs>143</Paragraphs>
  <Slides>14</Slides>
  <Notes>4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3</vt:i4>
      </vt:variant>
      <vt:variant>
        <vt:lpstr>Diacímek</vt:lpstr>
      </vt:variant>
      <vt:variant>
        <vt:i4>14</vt:i4>
      </vt:variant>
    </vt:vector>
  </HeadingPairs>
  <TitlesOfParts>
    <vt:vector size="20" baseType="lpstr">
      <vt:lpstr>arial</vt:lpstr>
      <vt:lpstr>arial</vt:lpstr>
      <vt:lpstr>Calibri</vt:lpstr>
      <vt:lpstr>Cover and End Slide Master</vt:lpstr>
      <vt:lpstr>Contents Slide Master</vt:lpstr>
      <vt:lpstr>Section Break Slide Master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Garán Éva</dc:creator>
  <cp:lastModifiedBy>Garán Éva</cp:lastModifiedBy>
  <cp:revision>70</cp:revision>
  <dcterms:created xsi:type="dcterms:W3CDTF">2020-10-29T09:47:03Z</dcterms:created>
  <dcterms:modified xsi:type="dcterms:W3CDTF">2020-11-27T09:07:22Z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0x0101006EB6529532E12541A66AA8D5596F9D6F</vt:lpwstr>
  </property>
</Properties>
</file>